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89" r:id="rId3"/>
    <p:sldId id="305" r:id="rId4"/>
    <p:sldId id="307" r:id="rId5"/>
    <p:sldId id="273" r:id="rId6"/>
    <p:sldId id="308" r:id="rId7"/>
    <p:sldId id="286" r:id="rId8"/>
    <p:sldId id="268" r:id="rId9"/>
    <p:sldId id="258" r:id="rId10"/>
    <p:sldId id="313" r:id="rId11"/>
    <p:sldId id="296" r:id="rId12"/>
    <p:sldId id="314" r:id="rId13"/>
    <p:sldId id="302" r:id="rId14"/>
    <p:sldId id="301" r:id="rId15"/>
    <p:sldId id="317" r:id="rId16"/>
    <p:sldId id="318" r:id="rId17"/>
    <p:sldId id="297" r:id="rId18"/>
    <p:sldId id="298" r:id="rId19"/>
    <p:sldId id="274" r:id="rId20"/>
    <p:sldId id="315" r:id="rId21"/>
    <p:sldId id="316" r:id="rId22"/>
    <p:sldId id="310" r:id="rId23"/>
    <p:sldId id="277" r:id="rId2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44AD"/>
    <a:srgbClr val="FF0066"/>
    <a:srgbClr val="FF3300"/>
    <a:srgbClr val="27AE61"/>
    <a:srgbClr val="CC0000"/>
    <a:srgbClr val="1F497D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59" autoAdjust="0"/>
    <p:restoredTop sz="94660"/>
  </p:normalViewPr>
  <p:slideViewPr>
    <p:cSldViewPr snapToGrid="0">
      <p:cViewPr>
        <p:scale>
          <a:sx n="84" d="100"/>
          <a:sy n="84" d="100"/>
        </p:scale>
        <p:origin x="-7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Libro2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cv0831\Desktop\coomeva\T%20Equipo\Persuasi&#243;n\Carpeta%20ALEJO\Persuasi&#243;n%20consolidado%20a&#241;o%202016%20(Autoguardado).xlsm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Hoja_de_c_lculo_de_Microsoft_Excel2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cv0831\AppData\Local\Microsoft\Windows\Temporary%20Internet%20Files\Content.Outlook\0NCSHDKA\ReporteEnvioOrdenes201610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alm9639\Documents\2016\Octubre%202016\Informe%20Gestion%20unificado%20(2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CO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/>
              <a:t>RETIROS</a:t>
            </a:r>
          </a:p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/>
              <a:t>Asociados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Año 2015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'Asociado mes'!$B$54:$K$54</c:f>
              <c:strCache>
                <c:ptCount val="10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  <c:pt idx="6">
                  <c:v>Julio</c:v>
                </c:pt>
                <c:pt idx="7">
                  <c:v>Agosto</c:v>
                </c:pt>
                <c:pt idx="8">
                  <c:v>Septiembre</c:v>
                </c:pt>
                <c:pt idx="9">
                  <c:v>Octubre</c:v>
                </c:pt>
              </c:strCache>
            </c:strRef>
          </c:cat>
          <c:val>
            <c:numRef>
              <c:f>'Asociado mes'!$B$55:$K$55</c:f>
              <c:numCache>
                <c:formatCode>General</c:formatCode>
                <c:ptCount val="10"/>
                <c:pt idx="0">
                  <c:v>335</c:v>
                </c:pt>
                <c:pt idx="1">
                  <c:v>300</c:v>
                </c:pt>
                <c:pt idx="2">
                  <c:v>250</c:v>
                </c:pt>
                <c:pt idx="3">
                  <c:v>263</c:v>
                </c:pt>
                <c:pt idx="4">
                  <c:v>175</c:v>
                </c:pt>
                <c:pt idx="5">
                  <c:v>211</c:v>
                </c:pt>
                <c:pt idx="6">
                  <c:v>197</c:v>
                </c:pt>
                <c:pt idx="7">
                  <c:v>251</c:v>
                </c:pt>
                <c:pt idx="8">
                  <c:v>235</c:v>
                </c:pt>
                <c:pt idx="9">
                  <c:v>104</c:v>
                </c:pt>
              </c:numCache>
            </c:numRef>
          </c:val>
          <c:smooth val="0"/>
        </c:ser>
        <c:ser>
          <c:idx val="1"/>
          <c:order val="1"/>
          <c:tx>
            <c:v>Año 2016</c:v>
          </c:tx>
          <c:spPr>
            <a:ln w="34925" cap="rnd">
              <a:solidFill>
                <a:srgbClr val="00B050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strRef>
              <c:f>'Asociado mes'!$B$54:$K$54</c:f>
              <c:strCache>
                <c:ptCount val="10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  <c:pt idx="6">
                  <c:v>Julio</c:v>
                </c:pt>
                <c:pt idx="7">
                  <c:v>Agosto</c:v>
                </c:pt>
                <c:pt idx="8">
                  <c:v>Septiembre</c:v>
                </c:pt>
                <c:pt idx="9">
                  <c:v>Octubre</c:v>
                </c:pt>
              </c:strCache>
            </c:strRef>
          </c:cat>
          <c:val>
            <c:numRef>
              <c:f>'Asociado mes'!$B$56:$K$56</c:f>
              <c:numCache>
                <c:formatCode>General</c:formatCode>
                <c:ptCount val="10"/>
                <c:pt idx="0">
                  <c:v>320</c:v>
                </c:pt>
                <c:pt idx="1">
                  <c:v>386</c:v>
                </c:pt>
                <c:pt idx="2">
                  <c:v>318</c:v>
                </c:pt>
                <c:pt idx="3">
                  <c:v>239</c:v>
                </c:pt>
                <c:pt idx="4">
                  <c:v>226</c:v>
                </c:pt>
                <c:pt idx="5">
                  <c:v>242</c:v>
                </c:pt>
                <c:pt idx="6">
                  <c:v>216</c:v>
                </c:pt>
                <c:pt idx="7">
                  <c:v>280</c:v>
                </c:pt>
                <c:pt idx="8">
                  <c:v>313</c:v>
                </c:pt>
                <c:pt idx="9">
                  <c:v>289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349760"/>
        <c:axId val="29351296"/>
      </c:lineChart>
      <c:catAx>
        <c:axId val="29349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29351296"/>
        <c:crosses val="autoZero"/>
        <c:auto val="1"/>
        <c:lblAlgn val="ctr"/>
        <c:lblOffset val="100"/>
        <c:noMultiLvlLbl val="0"/>
      </c:catAx>
      <c:valAx>
        <c:axId val="293512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9349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CO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CO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POBLACIÓN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7.1988407699037624E-2"/>
          <c:y val="0.17165536599591719"/>
          <c:w val="0.89745603674540686"/>
          <c:h val="0.6008697871099445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Hoja1!$A$5</c:f>
              <c:strCache>
                <c:ptCount val="1"/>
                <c:pt idx="0">
                  <c:v>2016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</c:spPr>
          </c:dPt>
          <c:dPt>
            <c:idx val="1"/>
            <c:invertIfNegative val="0"/>
            <c:bubble3D val="0"/>
            <c:spPr>
              <a:solidFill>
                <a:srgbClr val="92D050"/>
              </a:solidFill>
            </c:spPr>
          </c:dPt>
          <c:dPt>
            <c:idx val="2"/>
            <c:invertIfNegative val="0"/>
            <c:bubble3D val="0"/>
            <c:spPr>
              <a:solidFill>
                <a:srgbClr val="92D050"/>
              </a:solidFill>
            </c:spPr>
          </c:dPt>
          <c:dLbls>
            <c:dLbl>
              <c:idx val="0"/>
              <c:layout>
                <c:manualLayout>
                  <c:x val="-3.611111111111110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3.3333333333333333E-2"/>
                  <c:y val="-4.629629629629629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6.3888888888888884E-2"/>
                  <c:y val="9.259259259259258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Hoja1!$B$4:$D$4</c:f>
              <c:strCache>
                <c:ptCount val="3"/>
                <c:pt idx="0">
                  <c:v>Asociado</c:v>
                </c:pt>
                <c:pt idx="1">
                  <c:v>Colectivo</c:v>
                </c:pt>
                <c:pt idx="2">
                  <c:v>Familiar</c:v>
                </c:pt>
              </c:strCache>
            </c:strRef>
          </c:cat>
          <c:val>
            <c:numRef>
              <c:f>Hoja1!$B$5:$D$5</c:f>
              <c:numCache>
                <c:formatCode>_(* #,##0_);_(* \(#,##0\);_(* "-"??_);_(@_)</c:formatCode>
                <c:ptCount val="3"/>
                <c:pt idx="0">
                  <c:v>52521</c:v>
                </c:pt>
                <c:pt idx="1">
                  <c:v>26835</c:v>
                </c:pt>
                <c:pt idx="2">
                  <c:v>32942</c:v>
                </c:pt>
              </c:numCache>
            </c:numRef>
          </c:val>
        </c:ser>
        <c:ser>
          <c:idx val="1"/>
          <c:order val="1"/>
          <c:tx>
            <c:strRef>
              <c:f>Hoja1!$A$6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1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2"/>
            <c:invertIfNegative val="0"/>
            <c:bubble3D val="0"/>
            <c:spPr>
              <a:solidFill>
                <a:srgbClr val="0070C0"/>
              </a:solidFill>
            </c:spPr>
          </c:dPt>
          <c:cat>
            <c:strRef>
              <c:f>Hoja1!$B$4:$D$4</c:f>
              <c:strCache>
                <c:ptCount val="3"/>
                <c:pt idx="0">
                  <c:v>Asociado</c:v>
                </c:pt>
                <c:pt idx="1">
                  <c:v>Colectivo</c:v>
                </c:pt>
                <c:pt idx="2">
                  <c:v>Familiar</c:v>
                </c:pt>
              </c:strCache>
            </c:strRef>
          </c:cat>
          <c:val>
            <c:numRef>
              <c:f>Hoja1!$B$6:$D$6</c:f>
              <c:numCache>
                <c:formatCode>_(* #,##0_);_(* \(#,##0\);_(* "-"??_);_(@_)</c:formatCode>
                <c:ptCount val="3"/>
                <c:pt idx="0">
                  <c:v>51545</c:v>
                </c:pt>
                <c:pt idx="1">
                  <c:v>25336</c:v>
                </c:pt>
                <c:pt idx="2">
                  <c:v>30689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56230656"/>
        <c:axId val="56232192"/>
      </c:barChart>
      <c:catAx>
        <c:axId val="562306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56232192"/>
        <c:crosses val="autoZero"/>
        <c:auto val="1"/>
        <c:lblAlgn val="ctr"/>
        <c:lblOffset val="100"/>
        <c:noMultiLvlLbl val="0"/>
      </c:catAx>
      <c:valAx>
        <c:axId val="56232192"/>
        <c:scaling>
          <c:orientation val="minMax"/>
        </c:scaling>
        <c:delete val="0"/>
        <c:axPos val="l"/>
        <c:numFmt formatCode="_(* #,##0_);_(* \(#,##0\);_(* &quot;-&quot;??_);_(@_)" sourceLinked="1"/>
        <c:majorTickMark val="out"/>
        <c:minorTickMark val="none"/>
        <c:tickLblPos val="nextTo"/>
        <c:crossAx val="56230656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CO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 lang="en-US" sz="2000" b="1" kern="1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000" b="1" kern="12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Indicador</a:t>
            </a:r>
            <a:r>
              <a:rPr lang="en-US" sz="2000" b="1" kern="1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 de </a:t>
            </a:r>
            <a:r>
              <a:rPr lang="en-US" sz="2000" b="1" kern="12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persuasión</a:t>
            </a:r>
            <a:r>
              <a:rPr lang="en-US" sz="2000" b="1" kern="1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 </a:t>
            </a:r>
            <a:r>
              <a:rPr lang="en-US" sz="2000" b="1" kern="12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acumulado</a:t>
            </a:r>
            <a:r>
              <a:rPr lang="en-US" sz="2000" b="1" kern="1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 2016</a:t>
            </a:r>
          </a:p>
        </c:rich>
      </c:tx>
      <c:layout>
        <c:manualLayout>
          <c:xMode val="edge"/>
          <c:yMode val="edge"/>
          <c:x val="0.17515380645768983"/>
          <c:y val="8.6562651689442216E-2"/>
        </c:manualLayout>
      </c:layout>
      <c:overlay val="0"/>
    </c:title>
    <c:autoTitleDeleted val="0"/>
    <c:view3D>
      <c:rotX val="50"/>
      <c:rotY val="10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1.6666666666666666E-2"/>
          <c:y val="0.26982097788510795"/>
          <c:w val="0.9555555555555556"/>
          <c:h val="0.57041381888297416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'Consolidado año x línea'!$B$34</c:f>
              <c:strCache>
                <c:ptCount val="1"/>
                <c:pt idx="0">
                  <c:v>INDICADOR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-2.1872265966754156E-7"/>
                  <c:y val="0.1866175207015519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2.7777777777778286E-3"/>
                  <c:y val="0.171884171848982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2.7777777777777779E-3"/>
                  <c:y val="0.1129527098983078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'Consolidado año x línea'!$A$35:$A$37</c:f>
              <c:strCache>
                <c:ptCount val="3"/>
                <c:pt idx="0">
                  <c:v>MI</c:v>
                </c:pt>
                <c:pt idx="1">
                  <c:v>SAO</c:v>
                </c:pt>
                <c:pt idx="2">
                  <c:v>CEM</c:v>
                </c:pt>
              </c:strCache>
            </c:strRef>
          </c:cat>
          <c:val>
            <c:numRef>
              <c:f>'Consolidado año x línea'!$B$35:$B$37</c:f>
              <c:numCache>
                <c:formatCode>0%</c:formatCode>
                <c:ptCount val="3"/>
                <c:pt idx="0">
                  <c:v>0.29618244918195341</c:v>
                </c:pt>
                <c:pt idx="1">
                  <c:v>0.26205331820760069</c:v>
                </c:pt>
                <c:pt idx="2">
                  <c:v>0.13501310806874453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2755328"/>
        <c:axId val="102757120"/>
        <c:axId val="0"/>
      </c:bar3DChart>
      <c:catAx>
        <c:axId val="1027553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s-CO"/>
          </a:p>
        </c:txPr>
        <c:crossAx val="102757120"/>
        <c:crosses val="autoZero"/>
        <c:auto val="1"/>
        <c:lblAlgn val="ctr"/>
        <c:lblOffset val="100"/>
        <c:noMultiLvlLbl val="0"/>
      </c:catAx>
      <c:valAx>
        <c:axId val="102757120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027553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CO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 rtl="0">
              <a:defRPr lang="es-CO" sz="2000" b="1" i="0" u="none" strike="noStrike" kern="1200" baseline="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s-CO" sz="2000" b="1" i="0" u="none" strike="noStrike" kern="1200" baseline="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Comportamiento de retiros 2016</a:t>
            </a:r>
          </a:p>
          <a:p>
            <a:pPr algn="ctr" rtl="0">
              <a:defRPr lang="es-CO" sz="2000" b="1" i="0" u="none" strike="noStrike" kern="1200" baseline="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s-CO" sz="1100" b="1" i="0" u="none" strike="noStrike" kern="1200" baseline="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* Sin depuración cartera ni desvinculación laboral</a:t>
            </a:r>
          </a:p>
        </c:rich>
      </c:tx>
      <c:layout>
        <c:manualLayout>
          <c:xMode val="edge"/>
          <c:yMode val="edge"/>
          <c:x val="0.2434470795907227"/>
          <c:y val="6.1014805939286904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1.7450418130780212E-2"/>
          <c:y val="0.27074527423512901"/>
          <c:w val="0.93180056117827692"/>
          <c:h val="0.6128243833741219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Cantidad de retiros</c:v>
                </c:pt>
              </c:strCache>
            </c:strRef>
          </c:tx>
          <c:spPr>
            <a:ln w="38100">
              <a:solidFill>
                <a:srgbClr val="0070C0"/>
              </a:solidFill>
            </a:ln>
          </c:spPr>
          <c:marker>
            <c:symbol val="circle"/>
            <c:size val="7"/>
            <c:spPr>
              <a:solidFill>
                <a:srgbClr val="0070C0"/>
              </a:solidFill>
              <a:ln w="38100">
                <a:solidFill>
                  <a:srgbClr val="0070C0"/>
                </a:solidFill>
              </a:ln>
            </c:spPr>
          </c:marker>
          <c:dLbls>
            <c:dLbl>
              <c:idx val="0"/>
              <c:layout>
                <c:manualLayout>
                  <c:x val="-5.3379041059132527E-2"/>
                  <c:y val="-9.47103526271438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3.3351794535253873E-2"/>
                  <c:y val="9.18605744540805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2.7633613467214137E-2"/>
                  <c:y val="-8.16542457989660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3.1071950634888105E-2"/>
                  <c:y val="9.18605744540805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3.344163497729663E-2"/>
                  <c:y val="0.100570336298877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2.9244188832835995E-2"/>
                  <c:y val="0.1295003575859909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2.9841079321016747E-2"/>
                  <c:y val="-9.18605744540805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4.0373224963728367E-2"/>
                  <c:y val="7.14471134642848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4.0373224963728367E-2"/>
                  <c:y val="-8.16538439591827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-2.4701539275447448E-2"/>
                  <c:y val="8.54701142304712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/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ENERO</c:v>
                </c:pt>
                <c:pt idx="1">
                  <c:v>FEBRERO</c:v>
                </c:pt>
                <c:pt idx="2">
                  <c:v>MARZO</c:v>
                </c:pt>
                <c:pt idx="3">
                  <c:v>ABRIL</c:v>
                </c:pt>
                <c:pt idx="4">
                  <c:v>MAYO</c:v>
                </c:pt>
                <c:pt idx="5">
                  <c:v>JUNIO</c:v>
                </c:pt>
                <c:pt idx="6">
                  <c:v>JULIO</c:v>
                </c:pt>
                <c:pt idx="7">
                  <c:v>AGOSTO</c:v>
                </c:pt>
                <c:pt idx="8">
                  <c:v>SEPTIEMBRE</c:v>
                </c:pt>
                <c:pt idx="9">
                  <c:v>OCTUBRE</c:v>
                </c:pt>
              </c:strCache>
            </c:strRef>
          </c:cat>
          <c:val>
            <c:numRef>
              <c:f>Sheet1!$B$2:$B$11</c:f>
              <c:numCache>
                <c:formatCode>#,##0</c:formatCode>
                <c:ptCount val="10"/>
                <c:pt idx="0">
                  <c:v>2981</c:v>
                </c:pt>
                <c:pt idx="1">
                  <c:v>4859</c:v>
                </c:pt>
                <c:pt idx="2">
                  <c:v>4008</c:v>
                </c:pt>
                <c:pt idx="3">
                  <c:v>2906</c:v>
                </c:pt>
                <c:pt idx="4">
                  <c:v>2655</c:v>
                </c:pt>
                <c:pt idx="5">
                  <c:v>2717</c:v>
                </c:pt>
                <c:pt idx="6">
                  <c:v>2658</c:v>
                </c:pt>
                <c:pt idx="7">
                  <c:v>2545</c:v>
                </c:pt>
                <c:pt idx="8">
                  <c:v>2588</c:v>
                </c:pt>
                <c:pt idx="9">
                  <c:v>2516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2798080"/>
        <c:axId val="102799616"/>
      </c:lineChart>
      <c:catAx>
        <c:axId val="102798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lang="ja-JP" sz="9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pPr>
            <a:endParaRPr lang="es-CO"/>
          </a:p>
        </c:txPr>
        <c:crossAx val="102799616"/>
        <c:crosses val="autoZero"/>
        <c:auto val="1"/>
        <c:lblAlgn val="ctr"/>
        <c:lblOffset val="100"/>
        <c:noMultiLvlLbl val="0"/>
      </c:catAx>
      <c:valAx>
        <c:axId val="102799616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102798080"/>
        <c:crosses val="autoZero"/>
        <c:crossBetween val="between"/>
      </c:valAx>
      <c:spPr>
        <a:ln w="3175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s-CO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CO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es-CO" sz="1400"/>
              <a:t>Solicitudes</a:t>
            </a:r>
            <a:r>
              <a:rPr lang="es-CO" sz="1400" baseline="0"/>
              <a:t> de autorizaciones virtuales 2016</a:t>
            </a:r>
            <a:endParaRPr lang="es-CO" sz="1400"/>
          </a:p>
        </c:rich>
      </c:tx>
      <c:layout/>
      <c:overlay val="1"/>
    </c:title>
    <c:autoTitleDeleted val="0"/>
    <c:view3D>
      <c:rotX val="15"/>
      <c:rotY val="2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1280955012202422"/>
          <c:y val="9.7684641491138285E-2"/>
          <c:w val="0.85502670718791729"/>
          <c:h val="0.68551727322400169"/>
        </c:manualLayout>
      </c:layout>
      <c:line3DChart>
        <c:grouping val="standard"/>
        <c:varyColors val="0"/>
        <c:ser>
          <c:idx val="0"/>
          <c:order val="0"/>
          <c:dLbls>
            <c:dLbl>
              <c:idx val="0"/>
              <c:layout>
                <c:manualLayout>
                  <c:x val="-3.5487959442332066E-2"/>
                  <c:y val="-6.48148148148148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5.8301647655259844E-2"/>
                  <c:y val="-4.62962962962962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4.5627376425855515E-2"/>
                  <c:y val="-6.944444444444444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2.0278833967046894E-2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1.0139416983523447E-2"/>
                  <c:y val="-8.3333333333333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1.0139416983523447E-2"/>
                  <c:y val="-7.87037037037037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1.5209125475285265E-2"/>
                  <c:y val="-7.87037037037037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1.7743979721166033E-2"/>
                  <c:y val="-6.944444444444444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/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[ReporteEnvioOrdenes201610.xlsx]Hoja3!$B$3:$B$10</c:f>
              <c:strCache>
                <c:ptCount val="8"/>
                <c:pt idx="0">
                  <c:v>MARZO</c:v>
                </c:pt>
                <c:pt idx="1">
                  <c:v>ABRIL</c:v>
                </c:pt>
                <c:pt idx="2">
                  <c:v>MAYO</c:v>
                </c:pt>
                <c:pt idx="3">
                  <c:v>JUNIO</c:v>
                </c:pt>
                <c:pt idx="4">
                  <c:v>JULIO</c:v>
                </c:pt>
                <c:pt idx="5">
                  <c:v>AGOSTO</c:v>
                </c:pt>
                <c:pt idx="6">
                  <c:v>SEPTIEMBRE</c:v>
                </c:pt>
                <c:pt idx="7">
                  <c:v>OCTUBRE</c:v>
                </c:pt>
              </c:strCache>
            </c:strRef>
          </c:cat>
          <c:val>
            <c:numRef>
              <c:f>[ReporteEnvioOrdenes201610.xlsx]Hoja3!$C$3:$C$10</c:f>
              <c:numCache>
                <c:formatCode>#,##0</c:formatCode>
                <c:ptCount val="8"/>
                <c:pt idx="0">
                  <c:v>48</c:v>
                </c:pt>
                <c:pt idx="1">
                  <c:v>1099</c:v>
                </c:pt>
                <c:pt idx="2">
                  <c:v>1559</c:v>
                </c:pt>
                <c:pt idx="3">
                  <c:v>1642</c:v>
                </c:pt>
                <c:pt idx="4">
                  <c:v>1178</c:v>
                </c:pt>
                <c:pt idx="5">
                  <c:v>1666</c:v>
                </c:pt>
                <c:pt idx="6">
                  <c:v>1835</c:v>
                </c:pt>
                <c:pt idx="7">
                  <c:v>2013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118720"/>
        <c:axId val="105165568"/>
        <c:axId val="105123840"/>
      </c:line3DChart>
      <c:catAx>
        <c:axId val="1051187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es-CO"/>
          </a:p>
        </c:txPr>
        <c:crossAx val="105165568"/>
        <c:crosses val="autoZero"/>
        <c:auto val="1"/>
        <c:lblAlgn val="ctr"/>
        <c:lblOffset val="100"/>
        <c:noMultiLvlLbl val="0"/>
      </c:catAx>
      <c:valAx>
        <c:axId val="10516556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crossAx val="105118720"/>
        <c:crosses val="autoZero"/>
        <c:crossBetween val="between"/>
      </c:valAx>
      <c:serAx>
        <c:axId val="105123840"/>
        <c:scaling>
          <c:orientation val="minMax"/>
        </c:scaling>
        <c:delete val="1"/>
        <c:axPos val="b"/>
        <c:majorTickMark val="out"/>
        <c:minorTickMark val="none"/>
        <c:tickLblPos val="nextTo"/>
        <c:crossAx val="105165568"/>
        <c:crosses val="autoZero"/>
      </c:ser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CO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pPr>
            <a:r>
              <a:rPr lang="es-CO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Órdenes</a:t>
            </a:r>
            <a:r>
              <a:rPr lang="es-CO" baseline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enviadas vía </a:t>
            </a:r>
            <a:r>
              <a:rPr lang="es-CO" baseline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e-mail</a:t>
            </a:r>
          </a:p>
          <a:p>
            <a:pPr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pPr>
            <a:r>
              <a:rPr lang="es-CO" sz="1200" baseline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Acumulado enero - octubre</a:t>
            </a:r>
            <a:endParaRPr lang="es-CO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layout/>
      <c:overlay val="0"/>
    </c:title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invertIfNegative val="0"/>
          <c:dLbls>
            <c:dLbl>
              <c:idx val="0"/>
              <c:layout>
                <c:manualLayout>
                  <c:x val="3.3333333333333333E-2"/>
                  <c:y val="-5.5555555555555552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44.812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3.888888888888889E-2"/>
                  <c:y val="-7.407407407407407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213.418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'Órdenes por correo'!$B$22:$C$22</c:f>
              <c:numCache>
                <c:formatCode>General</c:formatCode>
                <c:ptCount val="2"/>
                <c:pt idx="0">
                  <c:v>2015</c:v>
                </c:pt>
                <c:pt idx="1">
                  <c:v>2016</c:v>
                </c:pt>
              </c:numCache>
            </c:numRef>
          </c:cat>
          <c:val>
            <c:numRef>
              <c:f>'Órdenes por correo'!$B$36:$C$36</c:f>
              <c:numCache>
                <c:formatCode>General</c:formatCode>
                <c:ptCount val="2"/>
                <c:pt idx="0">
                  <c:v>44812</c:v>
                </c:pt>
                <c:pt idx="1">
                  <c:v>155863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05186432"/>
        <c:axId val="105189376"/>
        <c:axId val="0"/>
      </c:bar3DChart>
      <c:catAx>
        <c:axId val="105186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pPr>
            <a:endParaRPr lang="es-CO"/>
          </a:p>
        </c:txPr>
        <c:crossAx val="105189376"/>
        <c:crosses val="autoZero"/>
        <c:auto val="1"/>
        <c:lblAlgn val="ctr"/>
        <c:lblOffset val="100"/>
        <c:noMultiLvlLbl val="0"/>
      </c:catAx>
      <c:valAx>
        <c:axId val="10518937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518643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0.44325</cdr:x>
      <cdr:y>0.74391</cdr:y>
    </cdr:from>
    <cdr:to>
      <cdr:x>0.57287</cdr:x>
      <cdr:y>1</cdr:y>
    </cdr:to>
    <cdr:sp macro="" textlink="">
      <cdr:nvSpPr>
        <cdr:cNvPr id="4" name="3 CuadroTexto"/>
        <cdr:cNvSpPr txBox="1"/>
      </cdr:nvSpPr>
      <cdr:spPr>
        <a:xfrm xmlns:a="http://schemas.openxmlformats.org/drawingml/2006/main">
          <a:off x="3127016" y="2180496"/>
          <a:ext cx="914400" cy="75062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s-CO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964F6-0BFB-46C0-953C-18FC819AF954}" type="datetimeFigureOut">
              <a:rPr lang="es-CO" smtClean="0"/>
              <a:t>09/12/2016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2B529-D2B1-46DB-A7DC-30A42ADA0D0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6984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5160A6-E45C-47CA-83FD-BF8AE7B62C6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0741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E7F93-3FD7-48A5-A4AF-0A950100719E}" type="datetimeFigureOut">
              <a:rPr lang="es-CO" smtClean="0"/>
              <a:t>09/12/2016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DAF3-199F-4970-A597-7DF360DB77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64376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E7F93-3FD7-48A5-A4AF-0A950100719E}" type="datetimeFigureOut">
              <a:rPr lang="es-CO" smtClean="0"/>
              <a:t>09/12/2016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DAF3-199F-4970-A597-7DF360DB77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4099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E7F93-3FD7-48A5-A4AF-0A950100719E}" type="datetimeFigureOut">
              <a:rPr lang="es-CO" smtClean="0"/>
              <a:t>09/12/2016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DAF3-199F-4970-A597-7DF360DB77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4571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nima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 rot="21066044">
            <a:off x="-6369535" y="-3292475"/>
            <a:ext cx="2360944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7" name="正方形/長方形 6"/>
          <p:cNvSpPr/>
          <p:nvPr userDrawn="1"/>
        </p:nvSpPr>
        <p:spPr>
          <a:xfrm rot="21066044">
            <a:off x="-5193302" y="3344665"/>
            <a:ext cx="2360328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8" name="正方形/長方形 7"/>
          <p:cNvSpPr/>
          <p:nvPr userDrawn="1"/>
        </p:nvSpPr>
        <p:spPr>
          <a:xfrm rot="21066044">
            <a:off x="-6369535" y="-3292475"/>
            <a:ext cx="23609444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9" name="正方形/長方形 8"/>
          <p:cNvSpPr/>
          <p:nvPr userDrawn="1"/>
        </p:nvSpPr>
        <p:spPr>
          <a:xfrm rot="21066044">
            <a:off x="-5193302" y="3344665"/>
            <a:ext cx="2360328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0" name="正方形/長方形 9"/>
          <p:cNvSpPr/>
          <p:nvPr userDrawn="1"/>
        </p:nvSpPr>
        <p:spPr>
          <a:xfrm rot="21066044">
            <a:off x="-6369535" y="-3292475"/>
            <a:ext cx="23609444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1" name="正方形/長方形 10"/>
          <p:cNvSpPr/>
          <p:nvPr userDrawn="1"/>
        </p:nvSpPr>
        <p:spPr>
          <a:xfrm rot="21066044">
            <a:off x="-5193302" y="3344665"/>
            <a:ext cx="23603289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2" name="正方形/長方形 11"/>
          <p:cNvSpPr/>
          <p:nvPr userDrawn="1"/>
        </p:nvSpPr>
        <p:spPr>
          <a:xfrm rot="21066044">
            <a:off x="-6369535" y="-3292475"/>
            <a:ext cx="23609444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13" name="正方形/長方形 12"/>
          <p:cNvSpPr/>
          <p:nvPr userDrawn="1"/>
        </p:nvSpPr>
        <p:spPr>
          <a:xfrm rot="21066044">
            <a:off x="-5193302" y="3344665"/>
            <a:ext cx="23603289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2400"/>
          </a:p>
        </p:txBody>
      </p:sp>
      <p:grpSp>
        <p:nvGrpSpPr>
          <p:cNvPr id="14" name="グループ化 13"/>
          <p:cNvGrpSpPr/>
          <p:nvPr userDrawn="1"/>
        </p:nvGrpSpPr>
        <p:grpSpPr>
          <a:xfrm rot="17100000">
            <a:off x="4415471" y="1613251"/>
            <a:ext cx="3360000" cy="3360292"/>
            <a:chOff x="6682240" y="2680152"/>
            <a:chExt cx="5040000" cy="5040000"/>
          </a:xfrm>
        </p:grpSpPr>
        <p:sp>
          <p:nvSpPr>
            <p:cNvPr id="15" name="円/楕円 14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6" name="アーチ 15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01423"/>
                <a:gd name="adj3" fmla="val 148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グループ化 16"/>
          <p:cNvGrpSpPr>
            <a:grpSpLocks noChangeAspect="1"/>
          </p:cNvGrpSpPr>
          <p:nvPr userDrawn="1"/>
        </p:nvGrpSpPr>
        <p:grpSpPr>
          <a:xfrm rot="11994079">
            <a:off x="4295315" y="1493395"/>
            <a:ext cx="3600312" cy="3600000"/>
            <a:chOff x="6682240" y="2680152"/>
            <a:chExt cx="5040000" cy="5040000"/>
          </a:xfrm>
        </p:grpSpPr>
        <p:sp>
          <p:nvSpPr>
            <p:cNvPr id="18" name="円/楕円 17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9" name="アーチ 18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29372"/>
                <a:gd name="adj3" fmla="val 148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グループ化 19"/>
          <p:cNvGrpSpPr>
            <a:grpSpLocks noChangeAspect="1"/>
          </p:cNvGrpSpPr>
          <p:nvPr userDrawn="1"/>
        </p:nvGrpSpPr>
        <p:grpSpPr>
          <a:xfrm rot="3600000">
            <a:off x="4175471" y="1373228"/>
            <a:ext cx="3840000" cy="3840333"/>
            <a:chOff x="6682240" y="2680152"/>
            <a:chExt cx="5040000" cy="5040000"/>
          </a:xfrm>
        </p:grpSpPr>
        <p:sp>
          <p:nvSpPr>
            <p:cNvPr id="21" name="円/楕円 20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22" name="アーチ 21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90965"/>
                <a:gd name="adj3" fmla="val 14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/>
          <p:cNvGrpSpPr>
            <a:grpSpLocks noChangeAspect="1"/>
          </p:cNvGrpSpPr>
          <p:nvPr userDrawn="1"/>
        </p:nvGrpSpPr>
        <p:grpSpPr>
          <a:xfrm rot="18000000">
            <a:off x="4055471" y="1253217"/>
            <a:ext cx="4080000" cy="4080355"/>
            <a:chOff x="6682240" y="2680152"/>
            <a:chExt cx="5040000" cy="5040000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25" name="アーチ 24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81764"/>
                <a:gd name="adj3" fmla="val 134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5"/>
          <p:cNvGrpSpPr>
            <a:grpSpLocks noChangeAspect="1"/>
          </p:cNvGrpSpPr>
          <p:nvPr userDrawn="1"/>
        </p:nvGrpSpPr>
        <p:grpSpPr>
          <a:xfrm rot="7511662">
            <a:off x="3935471" y="1133210"/>
            <a:ext cx="4320000" cy="4320375"/>
            <a:chOff x="6682240" y="2680152"/>
            <a:chExt cx="5040000" cy="5040000"/>
          </a:xfrm>
        </p:grpSpPr>
        <p:sp>
          <p:nvSpPr>
            <p:cNvPr id="27" name="円/楕円 26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28" name="アーチ 27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55127"/>
                <a:gd name="adj3" fmla="val 124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グループ化 28"/>
          <p:cNvGrpSpPr>
            <a:grpSpLocks noChangeAspect="1"/>
          </p:cNvGrpSpPr>
          <p:nvPr userDrawn="1"/>
        </p:nvGrpSpPr>
        <p:grpSpPr>
          <a:xfrm rot="10993309">
            <a:off x="3815278" y="1013395"/>
            <a:ext cx="4560396" cy="4560000"/>
            <a:chOff x="6682240" y="2680152"/>
            <a:chExt cx="5040000" cy="5040000"/>
          </a:xfrm>
        </p:grpSpPr>
        <p:sp>
          <p:nvSpPr>
            <p:cNvPr id="30" name="円/楕円 29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31" name="アーチ 30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48913"/>
                <a:gd name="adj3" fmla="val 110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3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914400" y="2648572"/>
            <a:ext cx="10363200" cy="1057333"/>
          </a:xfrm>
        </p:spPr>
        <p:txBody>
          <a:bodyPr anchor="t">
            <a:noAutofit/>
          </a:bodyPr>
          <a:lstStyle>
            <a:lvl1pPr algn="ctr">
              <a:defRPr sz="6667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 smtClean="0"/>
              <a:t>YOUR TITLE GOES HERE</a:t>
            </a:r>
            <a:endParaRPr kumimoji="1" lang="ja-JP" altLang="en-US" dirty="0"/>
          </a:p>
        </p:txBody>
      </p:sp>
      <p:sp>
        <p:nvSpPr>
          <p:cNvPr id="33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910978" y="3669060"/>
            <a:ext cx="10370052" cy="576031"/>
          </a:xfrm>
        </p:spPr>
        <p:txBody>
          <a:bodyPr anchor="b">
            <a:noAutofit/>
          </a:bodyPr>
          <a:lstStyle>
            <a:lvl1pPr algn="ctr">
              <a:defRPr sz="28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/>
          </a:p>
        </p:txBody>
      </p:sp>
      <p:sp>
        <p:nvSpPr>
          <p:cNvPr id="3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910978" y="5685251"/>
            <a:ext cx="10370052" cy="1008112"/>
          </a:xfrm>
        </p:spPr>
        <p:txBody>
          <a:bodyPr>
            <a:normAutofit/>
          </a:bodyPr>
          <a:lstStyle>
            <a:lvl1pPr marL="0" indent="0" algn="ctr">
              <a:buNone/>
              <a:defRPr sz="1333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566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32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98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64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30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96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9620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528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 smtClean="0"/>
              <a:t>Information</a:t>
            </a:r>
            <a:endParaRPr kumimoji="1" lang="ja-JP" alt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>
            <a:off x="5730640" y="5397222"/>
            <a:ext cx="725488" cy="125684"/>
            <a:chOff x="8595214" y="6592642"/>
            <a:chExt cx="1088138" cy="188527"/>
          </a:xfrm>
        </p:grpSpPr>
        <p:sp>
          <p:nvSpPr>
            <p:cNvPr id="36" name="円/楕円 35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37" name="円/楕円 36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2400"/>
            </a:p>
          </p:txBody>
        </p:sp>
      </p:grpSp>
      <p:sp>
        <p:nvSpPr>
          <p:cNvPr id="39" name="円/楕円 38"/>
          <p:cNvSpPr/>
          <p:nvPr userDrawn="1"/>
        </p:nvSpPr>
        <p:spPr>
          <a:xfrm>
            <a:off x="4693250" y="1661412"/>
            <a:ext cx="576113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99" tIns="31699" rIns="63399" bIns="31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sp>
        <p:nvSpPr>
          <p:cNvPr id="40" name="円/楕円 39"/>
          <p:cNvSpPr/>
          <p:nvPr userDrawn="1"/>
        </p:nvSpPr>
        <p:spPr>
          <a:xfrm>
            <a:off x="5436384" y="1661412"/>
            <a:ext cx="576113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99" tIns="31699" rIns="63399" bIns="31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sp>
        <p:nvSpPr>
          <p:cNvPr id="41" name="円/楕円 40"/>
          <p:cNvSpPr/>
          <p:nvPr userDrawn="1"/>
        </p:nvSpPr>
        <p:spPr>
          <a:xfrm>
            <a:off x="6179513" y="1661412"/>
            <a:ext cx="576113" cy="5760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99" tIns="31699" rIns="63399" bIns="31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  <p:sp>
        <p:nvSpPr>
          <p:cNvPr id="42" name="円/楕円 41"/>
          <p:cNvSpPr/>
          <p:nvPr userDrawn="1"/>
        </p:nvSpPr>
        <p:spPr>
          <a:xfrm>
            <a:off x="6922641" y="1661412"/>
            <a:ext cx="576113" cy="5760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99" tIns="31699" rIns="63399" bIns="316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272056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5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5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5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5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5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5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5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5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5" presetClass="entr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43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3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2" grpId="0"/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7360496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28253" y="3663806"/>
            <a:ext cx="1632324" cy="163218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274597" y="3663806"/>
            <a:ext cx="1632324" cy="163218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none"/>
        </p:style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833659" y="3663806"/>
            <a:ext cx="1632324" cy="163218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none"/>
        </p:style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2256357" y="4191867"/>
            <a:ext cx="576113" cy="576064"/>
          </a:xfrm>
          <a:solidFill>
            <a:srgbClr val="00B050"/>
          </a:solidFill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9361760" y="4191867"/>
            <a:ext cx="576113" cy="576064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5802702" y="4191867"/>
            <a:ext cx="576113" cy="576064"/>
          </a:xfrm>
          <a:solidFill>
            <a:srgbClr val="0070C0"/>
          </a:solidFill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152138" y="5343992"/>
            <a:ext cx="2807487" cy="480053"/>
          </a:xfrm>
        </p:spPr>
        <p:txBody>
          <a:bodyPr anchor="t">
            <a:noAutofit/>
          </a:bodyPr>
          <a:lstStyle>
            <a:lvl1pPr algn="ctr">
              <a:defRPr sz="2300" i="0" baseline="0">
                <a:solidFill>
                  <a:srgbClr val="00B050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701640" y="5343992"/>
            <a:ext cx="2807487" cy="480053"/>
          </a:xfrm>
        </p:spPr>
        <p:txBody>
          <a:bodyPr anchor="t">
            <a:noAutofit/>
          </a:bodyPr>
          <a:lstStyle>
            <a:lvl1pPr algn="ctr">
              <a:defRPr sz="2300" i="0" baseline="0">
                <a:solidFill>
                  <a:srgbClr val="0070C0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8263859" y="5342428"/>
            <a:ext cx="2807487" cy="480053"/>
          </a:xfrm>
        </p:spPr>
        <p:txBody>
          <a:bodyPr anchor="t">
            <a:noAutofit/>
          </a:bodyPr>
          <a:lstStyle>
            <a:lvl1pPr algn="ctr">
              <a:defRPr sz="23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006993" y="5930227"/>
            <a:ext cx="3168627" cy="1191525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4509661" y="5930227"/>
            <a:ext cx="3168627" cy="1191525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8112399" y="5928664"/>
            <a:ext cx="3168627" cy="1191525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1468809" y="5730658"/>
            <a:ext cx="2160428" cy="4800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7" tIns="31698" rIns="63397" bIns="31698"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4971478" y="5730653"/>
            <a:ext cx="2160428" cy="288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7" tIns="31698" rIns="63397" bIns="31698"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574211" y="5730658"/>
            <a:ext cx="2160428" cy="48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7" tIns="31698" rIns="63397" bIns="31698" rtlCol="0" anchor="ctr"/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9" y="7339424"/>
            <a:ext cx="720143" cy="365125"/>
          </a:xfrm>
          <a:prstGeom prst="rect">
            <a:avLst/>
          </a:prstGeom>
        </p:spPr>
        <p:txBody>
          <a:bodyPr vert="horz" lIns="113201" tIns="56601" rIns="113201" bIns="56601" rtlCol="0" anchor="ctr"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‹Nº›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0625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3" grpId="1" animBg="1"/>
      <p:bldP spid="14" grpId="0"/>
      <p:bldP spid="14" grpId="1"/>
      <p:bldP spid="15" grpId="0" animBg="1"/>
      <p:bldP spid="15" grpId="1" animBg="1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2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9" y="6288528"/>
            <a:ext cx="720143" cy="365125"/>
          </a:xfrm>
          <a:prstGeom prst="rect">
            <a:avLst/>
          </a:prstGeom>
        </p:spPr>
        <p:txBody>
          <a:bodyPr vert="horz" lIns="84903" tIns="42452" rIns="84903" bIns="42452" rtlCol="0" anchor="ctr"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‹Nº›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18600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2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9" y="6288528"/>
            <a:ext cx="720143" cy="365125"/>
          </a:xfrm>
          <a:prstGeom prst="rect">
            <a:avLst/>
          </a:prstGeom>
        </p:spPr>
        <p:txBody>
          <a:bodyPr vert="horz" lIns="84903" tIns="42452" rIns="84903" bIns="42452" rtlCol="0" anchor="ctr"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‹Nº›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15202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‹Nº›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5950267" y="2692403"/>
            <a:ext cx="91932" cy="4165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6149809" y="2190482"/>
            <a:ext cx="91932" cy="46675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6349346" y="3326113"/>
            <a:ext cx="91933" cy="353188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5750723" y="4895277"/>
            <a:ext cx="91933" cy="196272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5551188" y="3790922"/>
            <a:ext cx="90825" cy="306708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548891" y="4461747"/>
            <a:ext cx="91932" cy="239625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6" name="正方形/長方形 15"/>
          <p:cNvSpPr/>
          <p:nvPr userDrawn="1"/>
        </p:nvSpPr>
        <p:spPr>
          <a:xfrm rot="16200000">
            <a:off x="3894773" y="870807"/>
            <a:ext cx="91201" cy="5001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円/楕円 16"/>
          <p:cNvSpPr/>
          <p:nvPr userDrawn="1"/>
        </p:nvSpPr>
        <p:spPr>
          <a:xfrm>
            <a:off x="747470" y="2983786"/>
            <a:ext cx="775921" cy="7758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8" name="円/楕円 17"/>
          <p:cNvSpPr/>
          <p:nvPr userDrawn="1"/>
        </p:nvSpPr>
        <p:spPr>
          <a:xfrm>
            <a:off x="2463517" y="1848154"/>
            <a:ext cx="775921" cy="7758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9" name="円/楕円 18"/>
          <p:cNvSpPr/>
          <p:nvPr userDrawn="1"/>
        </p:nvSpPr>
        <p:spPr>
          <a:xfrm>
            <a:off x="1771265" y="4119421"/>
            <a:ext cx="775921" cy="77585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0" name="円/楕円 19"/>
          <p:cNvSpPr/>
          <p:nvPr userDrawn="1"/>
        </p:nvSpPr>
        <p:spPr>
          <a:xfrm>
            <a:off x="10565281" y="3448594"/>
            <a:ext cx="775921" cy="7758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1" name="円/楕円 20"/>
          <p:cNvSpPr/>
          <p:nvPr userDrawn="1"/>
        </p:nvSpPr>
        <p:spPr>
          <a:xfrm>
            <a:off x="8957365" y="2350075"/>
            <a:ext cx="775921" cy="775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2" name="円/楕円 21"/>
          <p:cNvSpPr/>
          <p:nvPr userDrawn="1"/>
        </p:nvSpPr>
        <p:spPr>
          <a:xfrm>
            <a:off x="9345326" y="4547114"/>
            <a:ext cx="775921" cy="7758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正方形/長方形 22"/>
          <p:cNvSpPr/>
          <p:nvPr userDrawn="1"/>
        </p:nvSpPr>
        <p:spPr>
          <a:xfrm rot="16200000">
            <a:off x="4506568" y="2418696"/>
            <a:ext cx="91201" cy="41773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4" name="正方形/長方形 23"/>
          <p:cNvSpPr/>
          <p:nvPr userDrawn="1"/>
        </p:nvSpPr>
        <p:spPr>
          <a:xfrm rot="16200000">
            <a:off x="4638969" y="678915"/>
            <a:ext cx="91200" cy="3114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5" name="正方形/長方形 24"/>
          <p:cNvSpPr/>
          <p:nvPr userDrawn="1"/>
        </p:nvSpPr>
        <p:spPr>
          <a:xfrm rot="16200000">
            <a:off x="7451124" y="1191542"/>
            <a:ext cx="91200" cy="30929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7" name="正方形/長方形 26"/>
          <p:cNvSpPr/>
          <p:nvPr userDrawn="1"/>
        </p:nvSpPr>
        <p:spPr>
          <a:xfrm rot="16200000">
            <a:off x="8085623" y="1256482"/>
            <a:ext cx="91200" cy="51600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8" name="正方形/長方形 27"/>
          <p:cNvSpPr/>
          <p:nvPr userDrawn="1"/>
        </p:nvSpPr>
        <p:spPr>
          <a:xfrm rot="16200000">
            <a:off x="7567273" y="3072890"/>
            <a:ext cx="91200" cy="37243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9" name="直角三角形 28"/>
          <p:cNvSpPr>
            <a:spLocks noChangeAspect="1"/>
          </p:cNvSpPr>
          <p:nvPr userDrawn="1"/>
        </p:nvSpPr>
        <p:spPr>
          <a:xfrm rot="5400000" flipH="1" flipV="1">
            <a:off x="6150532" y="2190475"/>
            <a:ext cx="91200" cy="91208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0" name="直角三角形 29"/>
          <p:cNvSpPr>
            <a:spLocks noChangeAspect="1"/>
          </p:cNvSpPr>
          <p:nvPr userDrawn="1"/>
        </p:nvSpPr>
        <p:spPr>
          <a:xfrm rot="5400000" flipH="1" flipV="1">
            <a:off x="6350073" y="3326112"/>
            <a:ext cx="91200" cy="91208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1" name="直角三角形 30"/>
          <p:cNvSpPr>
            <a:spLocks noChangeAspect="1"/>
          </p:cNvSpPr>
          <p:nvPr userDrawn="1"/>
        </p:nvSpPr>
        <p:spPr>
          <a:xfrm rot="5400000" flipH="1" flipV="1">
            <a:off x="6549615" y="4461741"/>
            <a:ext cx="91200" cy="91208"/>
          </a:xfrm>
          <a:prstGeom prst="rt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2" name="直角三角形 31"/>
          <p:cNvSpPr>
            <a:spLocks noChangeAspect="1"/>
          </p:cNvSpPr>
          <p:nvPr userDrawn="1"/>
        </p:nvSpPr>
        <p:spPr>
          <a:xfrm rot="16200000" flipV="1">
            <a:off x="5550804" y="3790916"/>
            <a:ext cx="91200" cy="91208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3" name="直角三角形 32"/>
          <p:cNvSpPr>
            <a:spLocks noChangeAspect="1"/>
          </p:cNvSpPr>
          <p:nvPr userDrawn="1"/>
        </p:nvSpPr>
        <p:spPr>
          <a:xfrm rot="16200000" flipV="1">
            <a:off x="5950267" y="2692395"/>
            <a:ext cx="91200" cy="91208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4" name="直角三角形 33"/>
          <p:cNvSpPr>
            <a:spLocks noChangeAspect="1"/>
          </p:cNvSpPr>
          <p:nvPr userDrawn="1"/>
        </p:nvSpPr>
        <p:spPr>
          <a:xfrm rot="16200000" flipV="1">
            <a:off x="5751539" y="4889436"/>
            <a:ext cx="91200" cy="912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666713" y="2051339"/>
            <a:ext cx="369523" cy="36949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9160560" y="2553256"/>
            <a:ext cx="369523" cy="36949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950664" y="3186971"/>
            <a:ext cx="369523" cy="36949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974460" y="4322604"/>
            <a:ext cx="369523" cy="36949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768476" y="3651777"/>
            <a:ext cx="369523" cy="36949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9548520" y="4750297"/>
            <a:ext cx="369523" cy="36949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3239441" y="1764679"/>
            <a:ext cx="2802036" cy="480053"/>
          </a:xfrm>
        </p:spPr>
        <p:txBody>
          <a:bodyPr anchor="t">
            <a:noAutofit/>
          </a:bodyPr>
          <a:lstStyle>
            <a:lvl1pPr algn="l">
              <a:defRPr sz="2267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3237903" y="2307117"/>
            <a:ext cx="2513639" cy="676672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529694" y="2901482"/>
            <a:ext cx="3735493" cy="480053"/>
          </a:xfrm>
        </p:spPr>
        <p:txBody>
          <a:bodyPr anchor="t">
            <a:noAutofit/>
          </a:bodyPr>
          <a:lstStyle>
            <a:lvl1pPr algn="l">
              <a:defRPr sz="2267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1528158" y="3443918"/>
            <a:ext cx="3746268" cy="610849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2548723" y="4037114"/>
            <a:ext cx="2802036" cy="480053"/>
          </a:xfrm>
        </p:spPr>
        <p:txBody>
          <a:bodyPr anchor="t">
            <a:noAutofit/>
          </a:bodyPr>
          <a:lstStyle>
            <a:lvl1pPr algn="l">
              <a:defRPr sz="2267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2547187" y="4579548"/>
            <a:ext cx="2782663" cy="676672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555813" y="2271803"/>
            <a:ext cx="2401547" cy="480053"/>
          </a:xfrm>
        </p:spPr>
        <p:txBody>
          <a:bodyPr anchor="t">
            <a:noAutofit/>
          </a:bodyPr>
          <a:lstStyle>
            <a:lvl1pPr algn="r">
              <a:defRPr sz="2267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6548892" y="2783604"/>
            <a:ext cx="2408473" cy="610849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6835503" y="3339099"/>
            <a:ext cx="3704195" cy="480053"/>
          </a:xfrm>
        </p:spPr>
        <p:txBody>
          <a:bodyPr anchor="t">
            <a:noAutofit/>
          </a:bodyPr>
          <a:lstStyle>
            <a:lvl1pPr algn="r">
              <a:defRPr sz="2267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6824817" y="3850899"/>
            <a:ext cx="3714880" cy="610849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6833459" y="4468843"/>
            <a:ext cx="2493036" cy="480053"/>
          </a:xfrm>
        </p:spPr>
        <p:txBody>
          <a:bodyPr anchor="t">
            <a:noAutofit/>
          </a:bodyPr>
          <a:lstStyle>
            <a:lvl1pPr algn="r">
              <a:defRPr sz="2267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826267" y="4980644"/>
            <a:ext cx="2500227" cy="610849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goes here</a:t>
            </a:r>
            <a:endParaRPr kumimoji="1" lang="ja-JP" altLang="en-US" dirty="0" smtClean="0"/>
          </a:p>
        </p:txBody>
      </p:sp>
      <p:sp>
        <p:nvSpPr>
          <p:cNvPr id="51" name="正方形/長方形 12"/>
          <p:cNvSpPr/>
          <p:nvPr userDrawn="1"/>
        </p:nvSpPr>
        <p:spPr>
          <a:xfrm>
            <a:off x="6728990" y="5611682"/>
            <a:ext cx="91933" cy="12463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6" name="円/楕円 18"/>
          <p:cNvSpPr/>
          <p:nvPr userDrawn="1"/>
        </p:nvSpPr>
        <p:spPr>
          <a:xfrm>
            <a:off x="1951368" y="5269354"/>
            <a:ext cx="775921" cy="7758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7" name="正方形/長方形 22"/>
          <p:cNvSpPr/>
          <p:nvPr userDrawn="1"/>
        </p:nvSpPr>
        <p:spPr>
          <a:xfrm rot="16200000">
            <a:off x="4686673" y="3568630"/>
            <a:ext cx="91201" cy="41773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8" name="直角三角形 30"/>
          <p:cNvSpPr>
            <a:spLocks noChangeAspect="1"/>
          </p:cNvSpPr>
          <p:nvPr userDrawn="1"/>
        </p:nvSpPr>
        <p:spPr>
          <a:xfrm rot="5400000" flipH="1" flipV="1">
            <a:off x="6729717" y="5611673"/>
            <a:ext cx="91200" cy="91208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0" name="図プレースホルダー 7"/>
          <p:cNvSpPr>
            <a:spLocks noGrp="1"/>
          </p:cNvSpPr>
          <p:nvPr>
            <p:ph type="pic" sz="quarter" idx="34" hasCustomPrompt="1"/>
          </p:nvPr>
        </p:nvSpPr>
        <p:spPr>
          <a:xfrm>
            <a:off x="2154563" y="5472537"/>
            <a:ext cx="369523" cy="36949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2728827" y="5187046"/>
            <a:ext cx="2802036" cy="480053"/>
          </a:xfrm>
        </p:spPr>
        <p:txBody>
          <a:bodyPr anchor="t">
            <a:noAutofit/>
          </a:bodyPr>
          <a:lstStyle>
            <a:lvl1pPr algn="l">
              <a:defRPr sz="2267" i="0" baseline="0">
                <a:solidFill>
                  <a:srgbClr val="C00000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 err="1" smtClean="0"/>
              <a:t>Texto</a:t>
            </a:r>
            <a:endParaRPr kumimoji="1" lang="ja-JP" altLang="en-US" dirty="0" smtClean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2727290" y="5729483"/>
            <a:ext cx="2782663" cy="676672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 err="1" smtClean="0"/>
              <a:t>Texto</a:t>
            </a:r>
            <a:endParaRPr kumimoji="1" lang="ja-JP" altLang="en-US" dirty="0" smtClean="0"/>
          </a:p>
        </p:txBody>
      </p:sp>
      <p:sp>
        <p:nvSpPr>
          <p:cNvPr id="63" name="直角三角形 30"/>
          <p:cNvSpPr>
            <a:spLocks noChangeAspect="1"/>
          </p:cNvSpPr>
          <p:nvPr userDrawn="1"/>
        </p:nvSpPr>
        <p:spPr>
          <a:xfrm rot="5400000" flipH="1" flipV="1">
            <a:off x="6718041" y="5613027"/>
            <a:ext cx="91200" cy="91208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399" tIns="31699" rIns="63399" bIns="31699"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223764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750"/>
                            </p:stCondLst>
                            <p:childTnLst>
                              <p:par>
                                <p:cTn id="9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500"/>
                            </p:stCondLst>
                            <p:childTnLst>
                              <p:par>
                                <p:cTn id="9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000"/>
                            </p:stCondLst>
                            <p:childTnLst>
                              <p:par>
                                <p:cTn id="1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750"/>
                            </p:stCondLst>
                            <p:childTnLst>
                              <p:par>
                                <p:cTn id="1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85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9000"/>
                            </p:stCondLst>
                            <p:childTnLst>
                              <p:par>
                                <p:cTn id="14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9750"/>
                            </p:stCondLst>
                            <p:childTnLst>
                              <p:par>
                                <p:cTn id="15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1750"/>
                            </p:stCondLst>
                            <p:childTnLst>
                              <p:par>
                                <p:cTn id="18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7" grpId="0"/>
      <p:bldP spid="38" grpId="0"/>
      <p:bldP spid="39" grpId="0"/>
      <p:bldP spid="40" grpId="0"/>
      <p:bldP spid="41" grpId="0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animBg="1"/>
      <p:bldP spid="56" grpId="0" animBg="1"/>
      <p:bldP spid="57" grpId="0" animBg="1"/>
      <p:bldP spid="58" grpId="0" animBg="1"/>
      <p:bldP spid="60" grpId="0"/>
      <p:bldP spid="6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6" y="692149"/>
            <a:ext cx="11233151" cy="405131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D6DD3-4DB7-4C92-9690-614E4D50F47F}" type="datetimeFigureOut">
              <a:rPr lang="en-AU" smtClean="0"/>
              <a:t>9/12/2016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68EEF-F8D6-448A-9AF0-691E77075A3E}" type="slidenum">
              <a:rPr lang="en-AU" smtClean="0"/>
              <a:t>‹Nº›</a:t>
            </a:fld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9426" y="393700"/>
            <a:ext cx="3559175" cy="273051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endParaRPr lang="en-AU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79426" y="1154766"/>
            <a:ext cx="11233151" cy="272983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124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10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E7F93-3FD7-48A5-A4AF-0A950100719E}" type="datetimeFigureOut">
              <a:rPr lang="es-CO" smtClean="0"/>
              <a:t>09/12/2016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DAF3-199F-4970-A597-7DF360DB77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8645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E7F93-3FD7-48A5-A4AF-0A950100719E}" type="datetimeFigureOut">
              <a:rPr lang="es-CO" smtClean="0"/>
              <a:t>09/12/2016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DAF3-199F-4970-A597-7DF360DB77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2758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E7F93-3FD7-48A5-A4AF-0A950100719E}" type="datetimeFigureOut">
              <a:rPr lang="es-CO" smtClean="0"/>
              <a:t>09/12/2016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DAF3-199F-4970-A597-7DF360DB77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7498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E7F93-3FD7-48A5-A4AF-0A950100719E}" type="datetimeFigureOut">
              <a:rPr lang="es-CO" smtClean="0"/>
              <a:t>09/12/2016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DAF3-199F-4970-A597-7DF360DB77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189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E7F93-3FD7-48A5-A4AF-0A950100719E}" type="datetimeFigureOut">
              <a:rPr lang="es-CO" smtClean="0"/>
              <a:t>09/12/2016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DAF3-199F-4970-A597-7DF360DB77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5340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E7F93-3FD7-48A5-A4AF-0A950100719E}" type="datetimeFigureOut">
              <a:rPr lang="es-CO" smtClean="0"/>
              <a:t>09/12/2016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DAF3-199F-4970-A597-7DF360DB77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3301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E7F93-3FD7-48A5-A4AF-0A950100719E}" type="datetimeFigureOut">
              <a:rPr lang="es-CO" smtClean="0"/>
              <a:t>09/12/2016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DAF3-199F-4970-A597-7DF360DB77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3398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E7F93-3FD7-48A5-A4AF-0A950100719E}" type="datetimeFigureOut">
              <a:rPr lang="es-CO" smtClean="0"/>
              <a:t>09/12/2016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CDAF3-199F-4970-A597-7DF360DB77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40883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E7F93-3FD7-48A5-A4AF-0A950100719E}" type="datetimeFigureOut">
              <a:rPr lang="es-CO" smtClean="0"/>
              <a:t>09/12/2016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CDAF3-199F-4970-A597-7DF360DB771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7901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Plan%20de%20Acci&#243;n%20Modelo%20SErvicio%20USuario%20VIP%20MP-EPS-Asociado.xlsx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2.wdp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png"/><Relationship Id="rId11" Type="http://schemas.openxmlformats.org/officeDocument/2006/relationships/image" Target="../media/image31.png"/><Relationship Id="rId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34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jpeg"/><Relationship Id="rId4" Type="http://schemas.openxmlformats.org/officeDocument/2006/relationships/hyperlink" Target="https://www.google.com.co/url?sa=i&amp;rct=j&amp;q=&amp;esrc=s&amp;source=images&amp;cd=&amp;cad=rja&amp;uact=8&amp;ved=0ahUKEwiwxr6csYPPAhUKSCYKHbtKBM8QjRwIBw&amp;url=https://www.pinterest.com/pin/129478558011630133/&amp;psig=AFQjCNFXyfRtIGxTsjNzteUi_hWOLP4iJw&amp;ust=147354794621358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634" y="4475070"/>
            <a:ext cx="3364733" cy="62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タイトル 6"/>
          <p:cNvSpPr>
            <a:spLocks noGrp="1"/>
          </p:cNvSpPr>
          <p:nvPr>
            <p:ph type="ctrTitle"/>
          </p:nvPr>
        </p:nvSpPr>
        <p:spPr>
          <a:xfrm>
            <a:off x="914400" y="2756926"/>
            <a:ext cx="10363200" cy="1057333"/>
          </a:xfrm>
        </p:spPr>
        <p:txBody>
          <a:bodyPr/>
          <a:lstStyle/>
          <a:p>
            <a:r>
              <a:rPr kumimoji="1" lang="en-US" altLang="ja-JP" sz="4133" dirty="0">
                <a:latin typeface="Calibri Light" pitchFamily="34" charset="0"/>
              </a:rPr>
              <a:t>SERVICIO </a:t>
            </a:r>
            <a:br>
              <a:rPr kumimoji="1" lang="en-US" altLang="ja-JP" sz="4133" dirty="0">
                <a:latin typeface="Calibri Light" pitchFamily="34" charset="0"/>
              </a:rPr>
            </a:br>
            <a:r>
              <a:rPr kumimoji="1" lang="en-US" altLang="ja-JP" sz="4133" dirty="0">
                <a:latin typeface="Calibri Light" pitchFamily="34" charset="0"/>
              </a:rPr>
              <a:t>AL CLIENTE</a:t>
            </a:r>
            <a:endParaRPr kumimoji="1" lang="ja-JP" altLang="en-US" sz="4133" dirty="0">
              <a:latin typeface="Calibri Light" pitchFamily="34" charset="0"/>
            </a:endParaRPr>
          </a:p>
        </p:txBody>
      </p:sp>
      <p:sp>
        <p:nvSpPr>
          <p:cNvPr id="8" name="サブタイトル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2016</a:t>
            </a:r>
            <a:br>
              <a:rPr kumimoji="1" lang="en-US" altLang="ja-JP" dirty="0" smtClean="0"/>
            </a:b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37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r="11717"/>
          <a:stretch/>
        </p:blipFill>
        <p:spPr bwMode="auto">
          <a:xfrm>
            <a:off x="8814633" y="983742"/>
            <a:ext cx="3248055" cy="2104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 rot="5400000">
            <a:off x="5658974" y="4818678"/>
            <a:ext cx="828000" cy="0"/>
          </a:xfrm>
          <a:prstGeom prst="line">
            <a:avLst/>
          </a:prstGeom>
          <a:ln w="3175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rot="5400000">
            <a:off x="5658974" y="3299507"/>
            <a:ext cx="828000" cy="0"/>
          </a:xfrm>
          <a:prstGeom prst="line">
            <a:avLst/>
          </a:prstGeom>
          <a:ln w="3175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" name="Group 133"/>
          <p:cNvGrpSpPr/>
          <p:nvPr/>
        </p:nvGrpSpPr>
        <p:grpSpPr>
          <a:xfrm>
            <a:off x="5683023" y="2138119"/>
            <a:ext cx="804661" cy="805334"/>
            <a:chOff x="5249342" y="1406453"/>
            <a:chExt cx="648499" cy="649042"/>
          </a:xfrm>
        </p:grpSpPr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rgbClr val="00BBD6">
                <a:alpha val="72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rgbClr val="00BBD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1</a:t>
              </a:r>
              <a:endParaRPr lang="en-US" sz="3200" b="1" dirty="0"/>
            </a:p>
          </p:txBody>
        </p:sp>
      </p:grpSp>
      <p:grpSp>
        <p:nvGrpSpPr>
          <p:cNvPr id="51" name="Group 133"/>
          <p:cNvGrpSpPr/>
          <p:nvPr/>
        </p:nvGrpSpPr>
        <p:grpSpPr>
          <a:xfrm>
            <a:off x="5683023" y="3658695"/>
            <a:ext cx="804661" cy="805334"/>
            <a:chOff x="5249342" y="1406453"/>
            <a:chExt cx="648499" cy="649042"/>
          </a:xfrm>
        </p:grpSpPr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rgbClr val="FF642E">
                <a:alpha val="72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rgbClr val="FF642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bg1"/>
                  </a:solidFill>
                </a:rPr>
                <a:t>2</a:t>
              </a:r>
              <a:endParaRPr lang="en-US" sz="3200" b="1" dirty="0"/>
            </a:p>
          </p:txBody>
        </p:sp>
      </p:grpSp>
      <p:grpSp>
        <p:nvGrpSpPr>
          <p:cNvPr id="54" name="Group 133"/>
          <p:cNvGrpSpPr/>
          <p:nvPr/>
        </p:nvGrpSpPr>
        <p:grpSpPr>
          <a:xfrm>
            <a:off x="5683023" y="5189969"/>
            <a:ext cx="804661" cy="805334"/>
            <a:chOff x="5249342" y="1406453"/>
            <a:chExt cx="648499" cy="649042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rgbClr val="9BC319">
                <a:alpha val="72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rgbClr val="9BC31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bg1"/>
                  </a:solidFill>
                </a:rPr>
                <a:t>3</a:t>
              </a:r>
              <a:endParaRPr lang="en-US" sz="3200" b="1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685372" y="4538669"/>
            <a:ext cx="5188180" cy="1577863"/>
            <a:chOff x="8611450" y="3260822"/>
            <a:chExt cx="2862829" cy="1577863"/>
          </a:xfrm>
        </p:grpSpPr>
        <p:sp>
          <p:nvSpPr>
            <p:cNvPr id="33" name="TextBox 32"/>
            <p:cNvSpPr txBox="1"/>
            <p:nvPr/>
          </p:nvSpPr>
          <p:spPr>
            <a:xfrm>
              <a:off x="8611450" y="3546023"/>
              <a:ext cx="2349846" cy="12926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s-CO"/>
              </a:defPPr>
              <a:lvl1pPr algn="r">
                <a:defRPr sz="12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lear Sans Light" panose="020B0303030202020304" pitchFamily="34" charset="0"/>
                </a:defRPr>
              </a:lvl1pPr>
            </a:lstStyle>
            <a:p>
              <a:pPr algn="l"/>
              <a:r>
                <a:rPr lang="en-US" sz="1400" dirty="0" smtClean="0">
                  <a:effectLst/>
                </a:rPr>
                <a:t>Meta </a:t>
              </a:r>
              <a:r>
                <a:rPr lang="en-US" sz="1400" dirty="0" err="1" smtClean="0">
                  <a:effectLst/>
                </a:rPr>
                <a:t>oportunidad</a:t>
              </a:r>
              <a:r>
                <a:rPr lang="en-US" sz="1400" dirty="0" smtClean="0">
                  <a:effectLst/>
                </a:rPr>
                <a:t> </a:t>
              </a:r>
              <a:r>
                <a:rPr lang="en-US" sz="1400" dirty="0" err="1" smtClean="0">
                  <a:effectLst/>
                </a:rPr>
                <a:t>en</a:t>
              </a:r>
              <a:r>
                <a:rPr lang="en-US" sz="1400" dirty="0" smtClean="0">
                  <a:effectLst/>
                </a:rPr>
                <a:t> </a:t>
              </a:r>
              <a:r>
                <a:rPr lang="en-US" sz="1400" dirty="0" err="1" smtClean="0">
                  <a:effectLst/>
                </a:rPr>
                <a:t>respuestas</a:t>
              </a:r>
              <a:r>
                <a:rPr lang="en-US" sz="1400" dirty="0" smtClean="0">
                  <a:effectLst/>
                </a:rPr>
                <a:t>: </a:t>
              </a:r>
              <a:r>
                <a:rPr lang="en-US" sz="1400" dirty="0">
                  <a:effectLst/>
                </a:rPr>
                <a:t>95% - 5 </a:t>
              </a:r>
              <a:r>
                <a:rPr lang="en-US" sz="1400" dirty="0" err="1">
                  <a:effectLst/>
                </a:rPr>
                <a:t>Días</a:t>
              </a:r>
              <a:endParaRPr lang="en-US" sz="1400" dirty="0">
                <a:effectLst/>
              </a:endParaRPr>
            </a:p>
            <a:p>
              <a:pPr algn="l"/>
              <a:r>
                <a:rPr lang="es-CO" sz="1400" dirty="0">
                  <a:effectLst/>
                </a:rPr>
                <a:t>Rediseño de </a:t>
              </a:r>
              <a:r>
                <a:rPr lang="es-CO" sz="1400" dirty="0" smtClean="0">
                  <a:effectLst/>
                </a:rPr>
                <a:t>proceso:</a:t>
              </a:r>
              <a:endParaRPr lang="es-CO" sz="1400" dirty="0">
                <a:effectLst/>
              </a:endParaRPr>
            </a:p>
            <a:p>
              <a:pPr marL="285750" indent="-285750" algn="l">
                <a:buFont typeface="Arial" pitchFamily="34" charset="0"/>
                <a:buChar char="•"/>
              </a:pPr>
              <a:r>
                <a:rPr lang="es-CO" sz="1400" dirty="0">
                  <a:effectLst/>
                </a:rPr>
                <a:t>Implementación del aplicativo Smart Atentos</a:t>
              </a:r>
            </a:p>
            <a:p>
              <a:pPr marL="285750" indent="-285750" algn="l">
                <a:buFont typeface="Arial" pitchFamily="34" charset="0"/>
                <a:buChar char="•"/>
              </a:pPr>
              <a:r>
                <a:rPr lang="es-CO" sz="1400" dirty="0" smtClean="0">
                  <a:effectLst/>
                </a:rPr>
                <a:t>Implementación </a:t>
              </a:r>
              <a:r>
                <a:rPr lang="es-CO" sz="1400" dirty="0">
                  <a:effectLst/>
                </a:rPr>
                <a:t>del </a:t>
              </a:r>
              <a:r>
                <a:rPr lang="es-CO" sz="1400" dirty="0" smtClean="0">
                  <a:effectLst/>
                </a:rPr>
                <a:t>nuevo estándar </a:t>
              </a:r>
              <a:r>
                <a:rPr lang="es-CO" sz="1400" dirty="0">
                  <a:effectLst/>
                </a:rPr>
                <a:t>de proceso (Volumen/RH</a:t>
              </a:r>
              <a:r>
                <a:rPr lang="es-CO" sz="1400" dirty="0" smtClean="0">
                  <a:effectLst/>
                </a:rPr>
                <a:t>) enfoque en personalización</a:t>
              </a:r>
              <a:endParaRPr lang="es-CO" sz="1400" dirty="0">
                <a:effectLst/>
              </a:endParaRPr>
            </a:p>
            <a:p>
              <a:pPr algn="l"/>
              <a:endParaRPr lang="en-US" sz="1400" dirty="0">
                <a:effectLst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611451" y="3260822"/>
              <a:ext cx="286282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rgbClr val="92D050"/>
                  </a:solidFill>
                  <a:cs typeface="Clear Sans" panose="020B0503030202020304" pitchFamily="34" charset="0"/>
                </a:rPr>
                <a:t>¿</a:t>
              </a:r>
              <a:r>
                <a:rPr lang="en-GB" dirty="0" err="1">
                  <a:solidFill>
                    <a:srgbClr val="92D050"/>
                  </a:solidFill>
                  <a:cs typeface="Clear Sans" panose="020B0503030202020304" pitchFamily="34" charset="0"/>
                </a:rPr>
                <a:t>Qué</a:t>
              </a:r>
              <a:r>
                <a:rPr lang="en-GB" dirty="0">
                  <a:solidFill>
                    <a:srgbClr val="92D050"/>
                  </a:solidFill>
                  <a:cs typeface="Clear Sans" panose="020B0503030202020304" pitchFamily="34" charset="0"/>
                </a:rPr>
                <a:t> </a:t>
              </a:r>
              <a:r>
                <a:rPr lang="en-GB" dirty="0" err="1">
                  <a:solidFill>
                    <a:srgbClr val="92D050"/>
                  </a:solidFill>
                  <a:cs typeface="Clear Sans" panose="020B0503030202020304" pitchFamily="34" charset="0"/>
                </a:rPr>
                <a:t>sigue</a:t>
              </a:r>
              <a:r>
                <a:rPr lang="en-GB" dirty="0">
                  <a:solidFill>
                    <a:srgbClr val="92D050"/>
                  </a:solidFill>
                  <a:cs typeface="Clear Sans" panose="020B0503030202020304" pitchFamily="34" charset="0"/>
                </a:rPr>
                <a:t>?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201007" y="3238392"/>
            <a:ext cx="4505233" cy="1793306"/>
            <a:chOff x="8366272" y="3260822"/>
            <a:chExt cx="2338763" cy="1793306"/>
          </a:xfrm>
        </p:grpSpPr>
        <p:sp>
          <p:nvSpPr>
            <p:cNvPr id="36" name="TextBox 35"/>
            <p:cNvSpPr txBox="1"/>
            <p:nvPr/>
          </p:nvSpPr>
          <p:spPr>
            <a:xfrm>
              <a:off x="8366272" y="3546023"/>
              <a:ext cx="2338763" cy="15081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defRPr/>
              </a:pPr>
              <a:r>
                <a:rPr lang="es-CO" sz="1400" dirty="0" smtClean="0">
                  <a:cs typeface="Clear Sans Light" panose="020B0303030202020304" pitchFamily="34" charset="0"/>
                </a:rPr>
                <a:t>Meta: 95% - 10 días</a:t>
              </a:r>
            </a:p>
            <a:p>
              <a:pPr algn="just">
                <a:defRPr/>
              </a:pPr>
              <a:r>
                <a:rPr lang="es-CO" sz="1400" dirty="0" smtClean="0">
                  <a:cs typeface="Clear Sans Light" panose="020B0303030202020304" pitchFamily="34" charset="0"/>
                </a:rPr>
                <a:t>Real 85</a:t>
              </a:r>
              <a:r>
                <a:rPr lang="es-CO" sz="1400" dirty="0">
                  <a:cs typeface="Clear Sans Light" panose="020B0303030202020304" pitchFamily="34" charset="0"/>
                </a:rPr>
                <a:t>% - </a:t>
              </a:r>
              <a:r>
                <a:rPr lang="es-CO" sz="1400" dirty="0" smtClean="0">
                  <a:cs typeface="Clear Sans Light" panose="020B0303030202020304" pitchFamily="34" charset="0"/>
                </a:rPr>
                <a:t>7,6 </a:t>
              </a:r>
              <a:r>
                <a:rPr lang="es-CO" sz="1400" dirty="0">
                  <a:cs typeface="Clear Sans Light" panose="020B0303030202020304" pitchFamily="34" charset="0"/>
                </a:rPr>
                <a:t>Días</a:t>
              </a:r>
            </a:p>
            <a:p>
              <a:pPr algn="just">
                <a:defRPr/>
              </a:pPr>
              <a:endParaRPr lang="es-CO" sz="1400" dirty="0" smtClean="0">
                <a:cs typeface="Clear Sans Light" panose="020B0303030202020304" pitchFamily="34" charset="0"/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  <a:defRPr/>
              </a:pPr>
              <a:r>
                <a:rPr lang="es-CO" sz="1400" dirty="0" smtClean="0">
                  <a:cs typeface="Clear Sans Light" panose="020B0303030202020304" pitchFamily="34" charset="0"/>
                </a:rPr>
                <a:t>Reducción </a:t>
              </a:r>
              <a:r>
                <a:rPr lang="es-CO" sz="1400" dirty="0">
                  <a:cs typeface="Clear Sans Light" panose="020B0303030202020304" pitchFamily="34" charset="0"/>
                </a:rPr>
                <a:t>en tiempo de respuesta al usuario </a:t>
              </a:r>
              <a:r>
                <a:rPr lang="es-CO" sz="1400" dirty="0" smtClean="0">
                  <a:cs typeface="Clear Sans Light" panose="020B0303030202020304" pitchFamily="34" charset="0"/>
                </a:rPr>
                <a:t>MP</a:t>
              </a:r>
              <a:endParaRPr lang="es-CO" sz="1400" dirty="0">
                <a:cs typeface="Clear Sans Light" panose="020B0303030202020304" pitchFamily="34" charset="0"/>
              </a:endParaRPr>
            </a:p>
            <a:p>
              <a:pPr marL="171450" indent="-171450" algn="just">
                <a:buFont typeface="Arial" panose="020B0604020202020204" pitchFamily="34" charset="0"/>
                <a:buChar char="•"/>
                <a:defRPr/>
              </a:pPr>
              <a:r>
                <a:rPr lang="es-CO" sz="1400" dirty="0">
                  <a:cs typeface="Clear Sans Light" panose="020B0303030202020304" pitchFamily="34" charset="0"/>
                </a:rPr>
                <a:t>Elaboración del Estándar de proceso (Volumen/RH)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  <a:defRPr/>
              </a:pPr>
              <a:r>
                <a:rPr lang="es-CO" sz="1400" dirty="0">
                  <a:cs typeface="Clear Sans Light" panose="020B0303030202020304" pitchFamily="34" charset="0"/>
                </a:rPr>
                <a:t>Seguimiento a la satisfacción del usuario con la respuesta</a:t>
              </a:r>
            </a:p>
            <a:p>
              <a:pPr algn="just">
                <a:defRPr/>
              </a:pPr>
              <a:endParaRPr lang="en-US" sz="1400" dirty="0">
                <a:cs typeface="Clear Sans Light" panose="020B03030302020203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366273" y="3260822"/>
              <a:ext cx="233127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GB" dirty="0" err="1" smtClean="0">
                  <a:solidFill>
                    <a:schemeClr val="accent2"/>
                  </a:solidFill>
                  <a:cs typeface="Clear Sans" panose="020B0503030202020304" pitchFamily="34" charset="0"/>
                </a:rPr>
                <a:t>Oportunidad</a:t>
              </a:r>
              <a:r>
                <a:rPr lang="en-GB" dirty="0" smtClean="0">
                  <a:solidFill>
                    <a:schemeClr val="accent2"/>
                  </a:solidFill>
                  <a:cs typeface="Clear Sans" panose="020B0503030202020304" pitchFamily="34" charset="0"/>
                </a:rPr>
                <a:t> en </a:t>
              </a:r>
              <a:r>
                <a:rPr lang="en-GB" dirty="0" err="1" smtClean="0">
                  <a:solidFill>
                    <a:schemeClr val="accent2"/>
                  </a:solidFill>
                  <a:cs typeface="Clear Sans" panose="020B0503030202020304" pitchFamily="34" charset="0"/>
                </a:rPr>
                <a:t>respuestas</a:t>
              </a:r>
              <a:r>
                <a:rPr lang="en-GB" dirty="0" smtClean="0">
                  <a:solidFill>
                    <a:schemeClr val="accent2"/>
                  </a:solidFill>
                  <a:cs typeface="Clear Sans" panose="020B0503030202020304" pitchFamily="34" charset="0"/>
                </a:rPr>
                <a:t>:</a:t>
              </a:r>
              <a:endParaRPr lang="en-GB" dirty="0">
                <a:cs typeface="Clear Sans" panose="020B0503030202020304" pitchFamily="34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3269846" y="5101317"/>
            <a:ext cx="21411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rgbClr val="92D050"/>
                </a:solidFill>
              </a:rPr>
              <a:t>2017</a:t>
            </a:r>
            <a:endParaRPr lang="en-US" altLang="zh-CN" sz="2000" dirty="0" smtClean="0">
              <a:solidFill>
                <a:srgbClr val="92D05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62926" y="3655256"/>
            <a:ext cx="21411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accent2"/>
                </a:solidFill>
              </a:rPr>
              <a:t>2016</a:t>
            </a:r>
            <a:endParaRPr lang="en-US" altLang="zh-CN" sz="2000" dirty="0" smtClean="0">
              <a:solidFill>
                <a:schemeClr val="accent2"/>
              </a:solidFill>
            </a:endParaRPr>
          </a:p>
        </p:txBody>
      </p:sp>
      <p:sp>
        <p:nvSpPr>
          <p:cNvPr id="47" name="Redondear rectángulo de esquina diagonal 4"/>
          <p:cNvSpPr/>
          <p:nvPr/>
        </p:nvSpPr>
        <p:spPr>
          <a:xfrm>
            <a:off x="7678904" y="23580"/>
            <a:ext cx="4503314" cy="509808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 smtClean="0"/>
              <a:t>MANIFESTACIONES DEL CLIENTE-NACIONAL</a:t>
            </a:r>
            <a:endParaRPr lang="es-CO" sz="20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4" r="6526"/>
          <a:stretch/>
        </p:blipFill>
        <p:spPr bwMode="auto">
          <a:xfrm>
            <a:off x="422030" y="728697"/>
            <a:ext cx="3821723" cy="228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6685372" y="2185026"/>
            <a:ext cx="2862829" cy="716088"/>
            <a:chOff x="8611450" y="3260822"/>
            <a:chExt cx="2862829" cy="716088"/>
          </a:xfrm>
        </p:grpSpPr>
        <p:sp>
          <p:nvSpPr>
            <p:cNvPr id="30" name="TextBox 29"/>
            <p:cNvSpPr txBox="1"/>
            <p:nvPr/>
          </p:nvSpPr>
          <p:spPr>
            <a:xfrm>
              <a:off x="8611450" y="3546023"/>
              <a:ext cx="2349846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es-CO" sz="1400" dirty="0">
                  <a:cs typeface="Clear Sans Light" panose="020B0303030202020304" pitchFamily="34" charset="0"/>
                </a:rPr>
                <a:t>Meta: 80 % -15 Días</a:t>
              </a:r>
            </a:p>
            <a:p>
              <a:pPr>
                <a:defRPr/>
              </a:pPr>
              <a:r>
                <a:rPr lang="es-CO" sz="1400" dirty="0" smtClean="0">
                  <a:cs typeface="Clear Sans Light" panose="020B0303030202020304" pitchFamily="34" charset="0"/>
                </a:rPr>
                <a:t>Real: </a:t>
              </a:r>
              <a:r>
                <a:rPr lang="es-CO" sz="1400" dirty="0">
                  <a:cs typeface="Clear Sans Light" panose="020B0303030202020304" pitchFamily="34" charset="0"/>
                </a:rPr>
                <a:t>89%-10 Días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611451" y="3260822"/>
              <a:ext cx="286282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 err="1" smtClean="0">
                  <a:solidFill>
                    <a:schemeClr val="accent1">
                      <a:lumMod val="75000"/>
                    </a:schemeClr>
                  </a:solidFill>
                  <a:cs typeface="Clear Sans" panose="020B0503030202020304" pitchFamily="34" charset="0"/>
                </a:rPr>
                <a:t>Oportunidad</a:t>
              </a:r>
              <a:r>
                <a:rPr lang="en-GB" dirty="0" smtClean="0">
                  <a:solidFill>
                    <a:schemeClr val="accent1">
                      <a:lumMod val="75000"/>
                    </a:schemeClr>
                  </a:solidFill>
                  <a:cs typeface="Clear Sans" panose="020B0503030202020304" pitchFamily="34" charset="0"/>
                </a:rPr>
                <a:t> </a:t>
              </a:r>
              <a:r>
                <a:rPr lang="en-GB" dirty="0" err="1" smtClean="0">
                  <a:solidFill>
                    <a:schemeClr val="accent1">
                      <a:lumMod val="75000"/>
                    </a:schemeClr>
                  </a:solidFill>
                  <a:cs typeface="Clear Sans" panose="020B0503030202020304" pitchFamily="34" charset="0"/>
                </a:rPr>
                <a:t>en</a:t>
              </a:r>
              <a:r>
                <a:rPr lang="en-GB" dirty="0" smtClean="0">
                  <a:solidFill>
                    <a:schemeClr val="accent1">
                      <a:lumMod val="75000"/>
                    </a:schemeClr>
                  </a:solidFill>
                  <a:cs typeface="Clear Sans" panose="020B0503030202020304" pitchFamily="34" charset="0"/>
                </a:rPr>
                <a:t> </a:t>
              </a:r>
              <a:r>
                <a:rPr lang="en-GB" dirty="0" err="1" smtClean="0">
                  <a:solidFill>
                    <a:schemeClr val="accent1">
                      <a:lumMod val="75000"/>
                    </a:schemeClr>
                  </a:solidFill>
                  <a:cs typeface="Clear Sans" panose="020B0503030202020304" pitchFamily="34" charset="0"/>
                </a:rPr>
                <a:t>respuestas</a:t>
              </a:r>
              <a:r>
                <a:rPr lang="en-GB" dirty="0" smtClean="0">
                  <a:solidFill>
                    <a:schemeClr val="accent1">
                      <a:lumMod val="75000"/>
                    </a:schemeClr>
                  </a:solidFill>
                  <a:cs typeface="Clear Sans" panose="020B0503030202020304" pitchFamily="34" charset="0"/>
                </a:rPr>
                <a:t>:</a:t>
              </a:r>
              <a:endParaRPr lang="en-GB" dirty="0">
                <a:solidFill>
                  <a:schemeClr val="accent1">
                    <a:lumMod val="75000"/>
                  </a:schemeClr>
                </a:solidFill>
                <a:cs typeface="Clear Sans" panose="020B0503030202020304" pitchFamily="34" charset="0"/>
              </a:endParaRPr>
            </a:p>
          </p:txBody>
        </p:sp>
      </p:grpSp>
      <p:sp>
        <p:nvSpPr>
          <p:cNvPr id="6" name="5 Llamada ovalada"/>
          <p:cNvSpPr/>
          <p:nvPr/>
        </p:nvSpPr>
        <p:spPr>
          <a:xfrm>
            <a:off x="3308694" y="23579"/>
            <a:ext cx="3787279" cy="2114540"/>
          </a:xfrm>
          <a:prstGeom prst="wedgeEllipseCallout">
            <a:avLst>
              <a:gd name="adj1" fmla="val -81669"/>
              <a:gd name="adj2" fmla="val 2581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s-CO" sz="1200" b="1" dirty="0" smtClean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itchFamily="34" charset="0"/>
            </a:endParaRPr>
          </a:p>
          <a:p>
            <a:pPr algn="just"/>
            <a:r>
              <a:rPr lang="es-CO" sz="12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</a:rPr>
              <a:t>Ene – Oct 2015 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</a:rPr>
              <a:t>vs 2016</a:t>
            </a:r>
          </a:p>
          <a:p>
            <a:pPr algn="just"/>
            <a:r>
              <a:rPr lang="es-CO" sz="120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</a:rPr>
              <a:t>Para el año 2016 hay un incremento del 11% , debido a la canalización de las solicitudes de retiro por  atentos.</a:t>
            </a:r>
          </a:p>
          <a:p>
            <a:pPr algn="just"/>
            <a:endParaRPr lang="es-CO" sz="1200" dirty="0" smtClean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itchFamily="34" charset="0"/>
            </a:endParaRPr>
          </a:p>
          <a:p>
            <a:pPr algn="just"/>
            <a:r>
              <a:rPr lang="es-CO" sz="120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</a:rPr>
              <a:t>Para </a:t>
            </a:r>
            <a:r>
              <a:rPr lang="es-CO" sz="1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</a:rPr>
              <a:t>asociados la solicitudes de retiro presentan un incremento del 2.730%  (en 2015 no se llevaba el proceso por el aplicativo).</a:t>
            </a:r>
          </a:p>
          <a:p>
            <a:pPr algn="ctr"/>
            <a:endParaRPr lang="es-CO" sz="12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58 Llamada ovalada"/>
          <p:cNvSpPr/>
          <p:nvPr/>
        </p:nvSpPr>
        <p:spPr>
          <a:xfrm flipH="1">
            <a:off x="6915492" y="587081"/>
            <a:ext cx="2472257" cy="1634042"/>
          </a:xfrm>
          <a:prstGeom prst="wedgeEllipseCallout">
            <a:avLst>
              <a:gd name="adj1" fmla="val -46914"/>
              <a:gd name="adj2" fmla="val 4528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s-CO" sz="12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</a:rPr>
              <a:t>Ene- Oct 2015 </a:t>
            </a:r>
            <a:r>
              <a:rPr lang="es-CO" sz="1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</a:rPr>
              <a:t>vs </a:t>
            </a:r>
            <a:r>
              <a:rPr lang="es-CO" sz="12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</a:rPr>
              <a:t>2016</a:t>
            </a:r>
            <a:endParaRPr lang="es-CO" sz="12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itchFamily="34" charset="0"/>
            </a:endParaRPr>
          </a:p>
          <a:p>
            <a:pPr algn="just"/>
            <a:r>
              <a:rPr lang="es-CO" sz="1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</a:rPr>
              <a:t>El promedio de días de respuesta para usuarios asociados  y  usuarios triple condición disminuyó en </a:t>
            </a:r>
            <a:r>
              <a:rPr lang="es-CO" sz="120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itchFamily="34" charset="0"/>
              </a:rPr>
              <a:t>2,5 días.</a:t>
            </a:r>
            <a:endParaRPr lang="es-CO" sz="12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59493" y="2277190"/>
            <a:ext cx="1579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rgbClr val="00B0F0"/>
                </a:solidFill>
              </a:rPr>
              <a:t>2015</a:t>
            </a:r>
            <a:endParaRPr lang="en-US" altLang="zh-CN" sz="2000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3165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6" grpId="0" animBg="1"/>
      <p:bldP spid="59" grpId="0" animBg="1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rot="5400000">
            <a:off x="5658974" y="4818678"/>
            <a:ext cx="828000" cy="0"/>
          </a:xfrm>
          <a:prstGeom prst="line">
            <a:avLst/>
          </a:prstGeom>
          <a:ln w="3175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rot="5400000">
            <a:off x="5658974" y="3299507"/>
            <a:ext cx="828000" cy="0"/>
          </a:xfrm>
          <a:prstGeom prst="line">
            <a:avLst/>
          </a:prstGeom>
          <a:ln w="3175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72974" y="1552274"/>
            <a:ext cx="0" cy="601373"/>
          </a:xfrm>
          <a:prstGeom prst="line">
            <a:avLst/>
          </a:prstGeom>
          <a:ln w="31750" cmpd="sng">
            <a:solidFill>
              <a:schemeClr val="bg1">
                <a:lumMod val="75000"/>
              </a:schemeClr>
            </a:solidFill>
            <a:prstDash val="solid"/>
            <a:headEnd type="oval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" name="Group 133"/>
          <p:cNvGrpSpPr/>
          <p:nvPr/>
        </p:nvGrpSpPr>
        <p:grpSpPr>
          <a:xfrm>
            <a:off x="5683023" y="2138119"/>
            <a:ext cx="804661" cy="805334"/>
            <a:chOff x="5249342" y="1406453"/>
            <a:chExt cx="648499" cy="649042"/>
          </a:xfrm>
        </p:grpSpPr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rgbClr val="00BBD6">
                <a:alpha val="72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rgbClr val="00BBD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1</a:t>
              </a:r>
              <a:endParaRPr lang="en-US" sz="3200" b="1" dirty="0"/>
            </a:p>
          </p:txBody>
        </p:sp>
      </p:grpSp>
      <p:grpSp>
        <p:nvGrpSpPr>
          <p:cNvPr id="51" name="Group 133"/>
          <p:cNvGrpSpPr/>
          <p:nvPr/>
        </p:nvGrpSpPr>
        <p:grpSpPr>
          <a:xfrm>
            <a:off x="5683023" y="3658695"/>
            <a:ext cx="804661" cy="805334"/>
            <a:chOff x="5249342" y="1406453"/>
            <a:chExt cx="648499" cy="649042"/>
          </a:xfrm>
        </p:grpSpPr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rgbClr val="FF642E">
                <a:alpha val="72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rgbClr val="FF642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bg1"/>
                  </a:solidFill>
                </a:rPr>
                <a:t>2</a:t>
              </a:r>
              <a:endParaRPr lang="en-US" sz="3200" b="1" dirty="0"/>
            </a:p>
          </p:txBody>
        </p:sp>
      </p:grpSp>
      <p:grpSp>
        <p:nvGrpSpPr>
          <p:cNvPr id="54" name="Group 133"/>
          <p:cNvGrpSpPr/>
          <p:nvPr/>
        </p:nvGrpSpPr>
        <p:grpSpPr>
          <a:xfrm>
            <a:off x="5683023" y="5189969"/>
            <a:ext cx="804661" cy="805334"/>
            <a:chOff x="5249342" y="1406453"/>
            <a:chExt cx="648499" cy="649042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rgbClr val="9BC319">
                <a:alpha val="72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rgbClr val="9BC31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bg1"/>
                  </a:solidFill>
                </a:rPr>
                <a:t>3</a:t>
              </a:r>
              <a:endParaRPr lang="en-US" sz="3200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685372" y="1639106"/>
            <a:ext cx="5747738" cy="2224193"/>
            <a:chOff x="8611450" y="3260822"/>
            <a:chExt cx="2862829" cy="2224193"/>
          </a:xfrm>
        </p:grpSpPr>
        <p:sp>
          <p:nvSpPr>
            <p:cNvPr id="30" name="TextBox 29"/>
            <p:cNvSpPr txBox="1"/>
            <p:nvPr/>
          </p:nvSpPr>
          <p:spPr>
            <a:xfrm>
              <a:off x="8611450" y="3546023"/>
              <a:ext cx="2349846" cy="19389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s-CO" sz="1400" dirty="0">
                  <a:cs typeface="Clear Sans Light" panose="020B0303030202020304" pitchFamily="34" charset="0"/>
                </a:rPr>
                <a:t>Persuasión en barras solo para manifestaciones de retiro presenciales.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s-CO" sz="1400" dirty="0" smtClean="0">
                  <a:cs typeface="Clear Sans Light" panose="020B0303030202020304" pitchFamily="34" charset="0"/>
                </a:rPr>
                <a:t>Única </a:t>
              </a:r>
              <a:r>
                <a:rPr lang="es-CO" sz="1400" dirty="0">
                  <a:cs typeface="Clear Sans Light" panose="020B0303030202020304" pitchFamily="34" charset="0"/>
                </a:rPr>
                <a:t>oficina por ciudad principal o ciudad intermedia</a:t>
              </a:r>
              <a:r>
                <a:rPr lang="es-CO" sz="1400" dirty="0" smtClean="0">
                  <a:cs typeface="Clear Sans Light" panose="020B0303030202020304" pitchFamily="34" charset="0"/>
                </a:rPr>
                <a:t>.</a:t>
              </a:r>
            </a:p>
            <a:p>
              <a:endParaRPr lang="en-US" sz="1400" b="1" dirty="0" smtClean="0">
                <a:solidFill>
                  <a:srgbClr val="8D44AD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r>
                <a:rPr lang="en-US" sz="1400" b="1" dirty="0" err="1" smtClean="0">
                  <a:solidFill>
                    <a:schemeClr val="accent1">
                      <a:lumMod val="75000"/>
                    </a:schemeClr>
                  </a:solidFill>
                  <a:cs typeface="Clear Sans" panose="020B0503030202020304" pitchFamily="34" charset="0"/>
                </a:rPr>
                <a:t>Fidelización</a:t>
              </a:r>
              <a:r>
                <a:rPr lang="en-US" sz="1400" b="1" dirty="0" smtClean="0">
                  <a:solidFill>
                    <a:schemeClr val="accent1">
                      <a:lumMod val="75000"/>
                    </a:schemeClr>
                  </a:solidFill>
                  <a:cs typeface="Clear Sans" panose="020B0503030202020304" pitchFamily="34" charset="0"/>
                </a:rPr>
                <a:t>:</a:t>
              </a:r>
              <a:endParaRPr lang="en-US" sz="1400" b="1" dirty="0">
                <a:solidFill>
                  <a:schemeClr val="accent1">
                    <a:lumMod val="75000"/>
                  </a:schemeClr>
                </a:solidFill>
                <a:cs typeface="Clear Sans" panose="020B05030302020203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err="1" smtClean="0">
                  <a:cs typeface="Clear Sans Light" panose="020B0303030202020304" pitchFamily="34" charset="0"/>
                </a:rPr>
                <a:t>Línea</a:t>
              </a:r>
              <a:r>
                <a:rPr lang="en-US" sz="1400" dirty="0" smtClean="0">
                  <a:cs typeface="Clear Sans Light" panose="020B0303030202020304" pitchFamily="34" charset="0"/>
                </a:rPr>
                <a:t> </a:t>
              </a:r>
              <a:r>
                <a:rPr lang="en-US" sz="1400" dirty="0">
                  <a:cs typeface="Clear Sans Light" panose="020B0303030202020304" pitchFamily="34" charset="0"/>
                </a:rPr>
                <a:t>LISA: </a:t>
              </a:r>
              <a:r>
                <a:rPr lang="en-US" sz="1400" dirty="0" err="1">
                  <a:cs typeface="Clear Sans Light" panose="020B0303030202020304" pitchFamily="34" charset="0"/>
                </a:rPr>
                <a:t>Atención</a:t>
              </a:r>
              <a:r>
                <a:rPr lang="en-US" sz="1400" dirty="0">
                  <a:cs typeface="Clear Sans Light" panose="020B0303030202020304" pitchFamily="34" charset="0"/>
                </a:rPr>
                <a:t> </a:t>
              </a:r>
              <a:r>
                <a:rPr lang="en-US" sz="1400" dirty="0" err="1">
                  <a:cs typeface="Clear Sans Light" panose="020B0303030202020304" pitchFamily="34" charset="0"/>
                </a:rPr>
                <a:t>preferencial</a:t>
              </a:r>
              <a:r>
                <a:rPr lang="en-US" sz="1400" dirty="0">
                  <a:cs typeface="Clear Sans Light" panose="020B0303030202020304" pitchFamily="34" charset="0"/>
                </a:rPr>
                <a:t> </a:t>
              </a:r>
              <a:r>
                <a:rPr lang="en-US" sz="1400" dirty="0" err="1">
                  <a:cs typeface="Clear Sans Light" panose="020B0303030202020304" pitchFamily="34" charset="0"/>
                </a:rPr>
                <a:t>en</a:t>
              </a:r>
              <a:r>
                <a:rPr lang="en-US" sz="1400" dirty="0">
                  <a:cs typeface="Clear Sans Light" panose="020B0303030202020304" pitchFamily="34" charset="0"/>
                </a:rPr>
                <a:t> </a:t>
              </a:r>
              <a:r>
                <a:rPr lang="en-US" sz="1400" dirty="0" err="1">
                  <a:cs typeface="Clear Sans Light" panose="020B0303030202020304" pitchFamily="34" charset="0"/>
                </a:rPr>
                <a:t>autorizaciones</a:t>
              </a:r>
              <a:r>
                <a:rPr lang="en-US" sz="1400" dirty="0">
                  <a:cs typeface="Clear Sans Light" panose="020B0303030202020304" pitchFamily="34" charset="0"/>
                </a:rPr>
                <a:t> </a:t>
              </a:r>
              <a:r>
                <a:rPr lang="en-US" sz="1400" dirty="0" err="1">
                  <a:cs typeface="Clear Sans Light" panose="020B0303030202020304" pitchFamily="34" charset="0"/>
                </a:rPr>
                <a:t>asociados</a:t>
              </a:r>
              <a:r>
                <a:rPr lang="en-US" sz="1400" dirty="0">
                  <a:cs typeface="Clear Sans Light" panose="020B0303030202020304" pitchFamily="34" charset="0"/>
                </a:rPr>
                <a:t> y </a:t>
              </a:r>
              <a:r>
                <a:rPr lang="en-US" sz="1400" dirty="0" err="1">
                  <a:cs typeface="Clear Sans Light" panose="020B0303030202020304" pitchFamily="34" charset="0"/>
                </a:rPr>
                <a:t>colectivos</a:t>
              </a:r>
              <a:r>
                <a:rPr lang="en-US" sz="1400" dirty="0">
                  <a:cs typeface="Clear Sans Light" panose="020B0303030202020304" pitchFamily="34" charset="0"/>
                </a:rPr>
                <a:t> VIP.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cs typeface="Clear Sans Light" panose="020B0303030202020304" pitchFamily="34" charset="0"/>
                </a:rPr>
                <a:t>Plan </a:t>
              </a:r>
              <a:r>
                <a:rPr lang="en-US" sz="1400" dirty="0">
                  <a:cs typeface="Clear Sans Light" panose="020B0303030202020304" pitchFamily="34" charset="0"/>
                </a:rPr>
                <a:t>de </a:t>
              </a:r>
              <a:r>
                <a:rPr lang="en-US" sz="1400" dirty="0" err="1">
                  <a:cs typeface="Clear Sans Light" panose="020B0303030202020304" pitchFamily="34" charset="0"/>
                </a:rPr>
                <a:t>fidelización</a:t>
              </a:r>
              <a:r>
                <a:rPr lang="en-US" sz="1400" dirty="0">
                  <a:cs typeface="Clear Sans Light" panose="020B0303030202020304" pitchFamily="34" charset="0"/>
                </a:rPr>
                <a:t> SALUD +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endParaRPr lang="es-CO" sz="1400" dirty="0">
                <a:cs typeface="Clear Sans Light" panose="020B03030302020203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611451" y="3260822"/>
              <a:ext cx="286282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400" b="1" dirty="0" err="1" smtClean="0">
                  <a:solidFill>
                    <a:schemeClr val="accent1">
                      <a:lumMod val="75000"/>
                    </a:schemeClr>
                  </a:solidFill>
                  <a:cs typeface="Clear Sans" panose="020B0503030202020304" pitchFamily="34" charset="0"/>
                </a:rPr>
                <a:t>Persuasión</a:t>
              </a:r>
              <a:r>
                <a:rPr lang="en-GB" sz="1400" b="1" dirty="0" smtClean="0">
                  <a:solidFill>
                    <a:schemeClr val="accent1">
                      <a:lumMod val="75000"/>
                    </a:schemeClr>
                  </a:solidFill>
                  <a:cs typeface="Clear Sans" panose="020B0503030202020304" pitchFamily="34" charset="0"/>
                </a:rPr>
                <a:t>: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671724" y="4264302"/>
            <a:ext cx="537925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s-CO"/>
            </a:defPPr>
            <a:lvl1pPr algn="r">
              <a:defRPr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lear Sans Light" panose="020B0303030202020304" pitchFamily="34" charset="0"/>
              </a:defRPr>
            </a:lvl1pPr>
          </a:lstStyle>
          <a:p>
            <a:pPr algn="l"/>
            <a:r>
              <a:rPr lang="es-CO" sz="1300" b="1" dirty="0">
                <a:solidFill>
                  <a:srgbClr val="92D050"/>
                </a:solidFill>
                <a:effectLst/>
              </a:rPr>
              <a:t>Persuasión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O" sz="1300" dirty="0" smtClean="0">
                <a:effectLst/>
              </a:rPr>
              <a:t>Fortalecer </a:t>
            </a:r>
            <a:r>
              <a:rPr lang="es-CO" sz="1300" dirty="0">
                <a:effectLst/>
              </a:rPr>
              <a:t>el proceso a través de herramientas </a:t>
            </a:r>
            <a:r>
              <a:rPr lang="es-CO" sz="1300" dirty="0" smtClean="0">
                <a:effectLst/>
              </a:rPr>
              <a:t> tecnológicas</a:t>
            </a:r>
            <a:endParaRPr lang="es-CO" sz="130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O" sz="1300" dirty="0" smtClean="0">
                <a:effectLst/>
              </a:rPr>
              <a:t>Redefinir metas</a:t>
            </a:r>
          </a:p>
          <a:p>
            <a:pPr algn="l"/>
            <a:r>
              <a:rPr lang="es-CO" sz="1300" b="1" dirty="0" smtClean="0">
                <a:solidFill>
                  <a:srgbClr val="92D050"/>
                </a:solidFill>
                <a:effectLst/>
              </a:rPr>
              <a:t>Fidelización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O" sz="1600" b="1" i="1" dirty="0" smtClean="0">
                <a:effectLst/>
              </a:rPr>
              <a:t>Modelo de atención usuarios Triple Corona</a:t>
            </a:r>
            <a:endParaRPr lang="es-CO" sz="1600" b="1" i="1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O" sz="1300" dirty="0" smtClean="0">
                <a:effectLst/>
              </a:rPr>
              <a:t>Línea </a:t>
            </a:r>
            <a:r>
              <a:rPr lang="es-CO" sz="1300" dirty="0">
                <a:effectLst/>
              </a:rPr>
              <a:t>LISA: Fortalecer en Fidelización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O" sz="1300" dirty="0" smtClean="0">
                <a:effectLst/>
              </a:rPr>
              <a:t>Atención </a:t>
            </a:r>
            <a:r>
              <a:rPr lang="es-CO" sz="1300" dirty="0">
                <a:effectLst/>
              </a:rPr>
              <a:t>proactiva órdenes negadas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O" sz="1300" dirty="0" smtClean="0">
                <a:effectLst/>
              </a:rPr>
              <a:t>Recuperación </a:t>
            </a:r>
            <a:r>
              <a:rPr lang="es-CO" sz="1300" dirty="0">
                <a:effectLst/>
              </a:rPr>
              <a:t>retiros desvinculación laboral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CO" sz="1300" dirty="0" smtClean="0">
                <a:effectLst/>
              </a:rPr>
              <a:t>Intervención </a:t>
            </a:r>
            <a:r>
              <a:rPr lang="es-CO" sz="1300" dirty="0">
                <a:effectLst/>
              </a:rPr>
              <a:t>a usuarios con riesgo de retiro (Modelo Predictivo</a:t>
            </a:r>
            <a:r>
              <a:rPr lang="es-CO" sz="1300" dirty="0" smtClean="0">
                <a:effectLst/>
              </a:rPr>
              <a:t>)</a:t>
            </a:r>
            <a:endParaRPr lang="es-CO" sz="1300" dirty="0">
              <a:effectLst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8491" y="2841193"/>
            <a:ext cx="5337750" cy="2369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s-CO" sz="1400" b="1" dirty="0" smtClean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Persuasión:</a:t>
            </a:r>
            <a:endParaRPr lang="es-CO" sz="1400" b="1" dirty="0">
              <a:solidFill>
                <a:schemeClr val="accent2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400" dirty="0">
                <a:cs typeface="Clear Sans Light" panose="020B0303030202020304" pitchFamily="34" charset="0"/>
              </a:rPr>
              <a:t>Recepción en todos los Puntos de experiencia y CAC, así como portal web y línea telefónica para las solicitudes de </a:t>
            </a:r>
            <a:r>
              <a:rPr lang="es-CO" sz="1400" dirty="0" smtClean="0">
                <a:cs typeface="Clear Sans Light" panose="020B0303030202020304" pitchFamily="34" charset="0"/>
              </a:rPr>
              <a:t>retiro</a:t>
            </a:r>
            <a:endParaRPr lang="es-CO" sz="1400" dirty="0">
              <a:cs typeface="Clear Sans Light" panose="020B03030302020203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400" dirty="0">
                <a:cs typeface="Clear Sans Light" panose="020B0303030202020304" pitchFamily="34" charset="0"/>
              </a:rPr>
              <a:t>Intervención del 100% de las intenciones de retiro excepto </a:t>
            </a:r>
            <a:r>
              <a:rPr lang="es-CO" sz="1400" dirty="0" smtClean="0">
                <a:cs typeface="Clear Sans Light" panose="020B0303030202020304" pitchFamily="34" charset="0"/>
              </a:rPr>
              <a:t>desvinculación </a:t>
            </a:r>
            <a:r>
              <a:rPr lang="es-CO" sz="1400" dirty="0">
                <a:cs typeface="Clear Sans Light" panose="020B0303030202020304" pitchFamily="34" charset="0"/>
              </a:rPr>
              <a:t>laboral y depuración </a:t>
            </a:r>
            <a:r>
              <a:rPr lang="es-CO" sz="1400" dirty="0" smtClean="0">
                <a:cs typeface="Clear Sans Light" panose="020B0303030202020304" pitchFamily="34" charset="0"/>
              </a:rPr>
              <a:t>cartera</a:t>
            </a:r>
            <a:endParaRPr lang="es-CO" sz="1400" dirty="0">
              <a:cs typeface="Clear Sans Light" panose="020B0303030202020304" pitchFamily="34" charset="0"/>
            </a:endParaRPr>
          </a:p>
          <a:p>
            <a:pPr algn="just"/>
            <a:r>
              <a:rPr lang="en-US" sz="1400" b="1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b="1" dirty="0" err="1" smtClean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Fidelización</a:t>
            </a:r>
            <a:r>
              <a:rPr lang="en-US" sz="1400" b="1" dirty="0" smtClean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US" sz="1400" b="1" dirty="0">
              <a:solidFill>
                <a:schemeClr val="accent2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 smtClean="0">
                <a:cs typeface="Clear Sans Light" panose="020B0303030202020304" pitchFamily="34" charset="0"/>
              </a:rPr>
              <a:t>Estrategia</a:t>
            </a:r>
            <a:r>
              <a:rPr lang="en-US" sz="1400" dirty="0" smtClean="0">
                <a:cs typeface="Clear Sans Light" panose="020B0303030202020304" pitchFamily="34" charset="0"/>
              </a:rPr>
              <a:t> </a:t>
            </a:r>
            <a:r>
              <a:rPr lang="en-US" sz="1400" dirty="0" err="1">
                <a:cs typeface="Clear Sans Light" panose="020B0303030202020304" pitchFamily="34" charset="0"/>
              </a:rPr>
              <a:t>Anfitriones</a:t>
            </a:r>
            <a:r>
              <a:rPr lang="en-US" sz="1400" dirty="0">
                <a:cs typeface="Clear Sans Light" panose="020B0303030202020304" pitchFamily="34" charset="0"/>
              </a:rPr>
              <a:t> </a:t>
            </a:r>
            <a:r>
              <a:rPr lang="en-US" sz="1400" dirty="0" err="1">
                <a:cs typeface="Clear Sans Light" panose="020B0303030202020304" pitchFamily="34" charset="0"/>
              </a:rPr>
              <a:t>en</a:t>
            </a:r>
            <a:r>
              <a:rPr lang="en-US" sz="1400" dirty="0">
                <a:cs typeface="Clear Sans Light" panose="020B0303030202020304" pitchFamily="34" charset="0"/>
              </a:rPr>
              <a:t> </a:t>
            </a:r>
            <a:r>
              <a:rPr lang="en-US" sz="1400" dirty="0" err="1" smtClean="0">
                <a:cs typeface="Clear Sans Light" panose="020B0303030202020304" pitchFamily="34" charset="0"/>
              </a:rPr>
              <a:t>clínicas</a:t>
            </a:r>
            <a:endParaRPr lang="en-US" sz="1400" dirty="0">
              <a:cs typeface="Clear Sans Light" panose="020B03030302020203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 smtClean="0">
                <a:cs typeface="Clear Sans Light" panose="020B0303030202020304" pitchFamily="34" charset="0"/>
              </a:rPr>
              <a:t>Campaña</a:t>
            </a:r>
            <a:r>
              <a:rPr lang="en-US" sz="1400" dirty="0" smtClean="0">
                <a:cs typeface="Clear Sans Light" panose="020B0303030202020304" pitchFamily="34" charset="0"/>
              </a:rPr>
              <a:t> </a:t>
            </a:r>
            <a:r>
              <a:rPr lang="en-US" sz="1400" dirty="0" err="1">
                <a:cs typeface="Clear Sans Light" panose="020B0303030202020304" pitchFamily="34" charset="0"/>
              </a:rPr>
              <a:t>Resarcimiento</a:t>
            </a:r>
            <a:r>
              <a:rPr lang="en-US" sz="1400" dirty="0">
                <a:cs typeface="Clear Sans Light" panose="020B0303030202020304" pitchFamily="34" charset="0"/>
              </a:rPr>
              <a:t> </a:t>
            </a:r>
            <a:r>
              <a:rPr lang="en-US" sz="1400" dirty="0" smtClean="0">
                <a:cs typeface="Clear Sans Light" panose="020B0303030202020304" pitchFamily="34" charset="0"/>
              </a:rPr>
              <a:t>CEM</a:t>
            </a:r>
            <a:endParaRPr lang="en-US" sz="1400" dirty="0">
              <a:cs typeface="Clear Sans Light" panose="020B03030302020203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smtClean="0">
                <a:cs typeface="Clear Sans Light" panose="020B0303030202020304" pitchFamily="34" charset="0"/>
              </a:rPr>
              <a:t>Plan </a:t>
            </a:r>
            <a:r>
              <a:rPr lang="en-US" sz="1400" dirty="0">
                <a:cs typeface="Clear Sans Light" panose="020B0303030202020304" pitchFamily="34" charset="0"/>
              </a:rPr>
              <a:t>de </a:t>
            </a:r>
            <a:r>
              <a:rPr lang="en-US" sz="1400" dirty="0" err="1">
                <a:cs typeface="Clear Sans Light" panose="020B0303030202020304" pitchFamily="34" charset="0"/>
              </a:rPr>
              <a:t>fidelización</a:t>
            </a:r>
            <a:r>
              <a:rPr lang="en-US" sz="1400" dirty="0">
                <a:cs typeface="Clear Sans Light" panose="020B0303030202020304" pitchFamily="34" charset="0"/>
              </a:rPr>
              <a:t> +</a:t>
            </a:r>
            <a:r>
              <a:rPr lang="en-US" sz="1400" dirty="0" err="1">
                <a:cs typeface="Clear Sans Light" panose="020B0303030202020304" pitchFamily="34" charset="0"/>
              </a:rPr>
              <a:t>Activo</a:t>
            </a:r>
            <a:r>
              <a:rPr lang="en-US" sz="1400" dirty="0">
                <a:cs typeface="Clear Sans Light" panose="020B0303030202020304" pitchFamily="34" charset="0"/>
              </a:rPr>
              <a:t>: 46.261 </a:t>
            </a:r>
            <a:r>
              <a:rPr lang="en-US" sz="1400" dirty="0" err="1">
                <a:cs typeface="Clear Sans Light" panose="020B0303030202020304" pitchFamily="34" charset="0"/>
              </a:rPr>
              <a:t>inscritos</a:t>
            </a:r>
            <a:r>
              <a:rPr lang="en-US" sz="1400" dirty="0">
                <a:cs typeface="Clear Sans Light" panose="020B0303030202020304" pitchFamily="34" charset="0"/>
              </a:rPr>
              <a:t> y un total de 22.686.743 </a:t>
            </a:r>
            <a:r>
              <a:rPr lang="en-US" sz="1400" dirty="0" err="1">
                <a:cs typeface="Clear Sans Light" panose="020B0303030202020304" pitchFamily="34" charset="0"/>
              </a:rPr>
              <a:t>pinos</a:t>
            </a:r>
            <a:r>
              <a:rPr lang="en-US" sz="1400" dirty="0">
                <a:cs typeface="Clear Sans Light" panose="020B0303030202020304" pitchFamily="34" charset="0"/>
              </a:rPr>
              <a:t> </a:t>
            </a:r>
            <a:r>
              <a:rPr lang="en-US" sz="1400" dirty="0" err="1" smtClean="0">
                <a:cs typeface="Clear Sans Light" panose="020B0303030202020304" pitchFamily="34" charset="0"/>
              </a:rPr>
              <a:t>otorgados</a:t>
            </a:r>
            <a:endParaRPr lang="en-US" sz="1400" dirty="0" smtClean="0">
              <a:cs typeface="Clear Sans Light" panose="020B03030302020203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 smtClean="0">
                <a:cs typeface="Clear Sans Light" panose="020B0303030202020304" pitchFamily="34" charset="0"/>
              </a:rPr>
              <a:t>Construcción</a:t>
            </a:r>
            <a:r>
              <a:rPr lang="en-US" sz="1400" dirty="0" smtClean="0">
                <a:cs typeface="Clear Sans Light" panose="020B0303030202020304" pitchFamily="34" charset="0"/>
              </a:rPr>
              <a:t> del </a:t>
            </a:r>
            <a:r>
              <a:rPr lang="en-US" sz="1400" dirty="0" err="1" smtClean="0">
                <a:cs typeface="Clear Sans Light" panose="020B0303030202020304" pitchFamily="34" charset="0"/>
              </a:rPr>
              <a:t>modelo</a:t>
            </a:r>
            <a:r>
              <a:rPr lang="en-US" sz="1400" dirty="0" smtClean="0">
                <a:cs typeface="Clear Sans Light" panose="020B0303030202020304" pitchFamily="34" charset="0"/>
              </a:rPr>
              <a:t> </a:t>
            </a:r>
            <a:r>
              <a:rPr lang="en-US" sz="1400" dirty="0" err="1" smtClean="0">
                <a:cs typeface="Clear Sans Light" panose="020B0303030202020304" pitchFamily="34" charset="0"/>
              </a:rPr>
              <a:t>predictivo</a:t>
            </a:r>
            <a:endParaRPr lang="en-US" sz="1400" dirty="0">
              <a:cs typeface="Clear Sans Light" panose="020B03030302020203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269846" y="2036550"/>
            <a:ext cx="21411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rgbClr val="00B0F0"/>
                </a:solidFill>
              </a:rPr>
              <a:t>2015</a:t>
            </a:r>
            <a:endParaRPr lang="en-US" altLang="zh-CN" sz="2000" dirty="0" smtClean="0">
              <a:solidFill>
                <a:srgbClr val="00B0F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269846" y="5101317"/>
            <a:ext cx="21411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rgbClr val="92D050"/>
                </a:solidFill>
              </a:rPr>
              <a:t>2017</a:t>
            </a:r>
            <a:endParaRPr lang="en-US" altLang="zh-CN" sz="2000" dirty="0" smtClean="0">
              <a:solidFill>
                <a:srgbClr val="92D05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62926" y="3655256"/>
            <a:ext cx="21411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accent2"/>
                </a:solidFill>
              </a:rPr>
              <a:t>2016</a:t>
            </a:r>
            <a:endParaRPr lang="en-US" altLang="zh-CN" sz="2000" dirty="0" smtClean="0">
              <a:solidFill>
                <a:schemeClr val="accent2"/>
              </a:solidFill>
            </a:endParaRPr>
          </a:p>
        </p:txBody>
      </p:sp>
      <p:sp>
        <p:nvSpPr>
          <p:cNvPr id="47" name="Redondear rectángulo de esquina diagonal 4"/>
          <p:cNvSpPr/>
          <p:nvPr/>
        </p:nvSpPr>
        <p:spPr>
          <a:xfrm>
            <a:off x="7688687" y="0"/>
            <a:ext cx="4503314" cy="450761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RETENCIÓN Y MANTENIMIENTO</a:t>
            </a:r>
            <a:endParaRPr lang="es-CO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8" name="37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"/>
          <a:stretch/>
        </p:blipFill>
        <p:spPr>
          <a:xfrm rot="395965">
            <a:off x="941208" y="1169661"/>
            <a:ext cx="2282247" cy="9388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453461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44" grpId="0"/>
      <p:bldP spid="45" grpId="0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図プレースホルダー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310" y="3951577"/>
            <a:ext cx="576071" cy="687960"/>
          </a:xfrm>
          <a:prstGeom prst="rect">
            <a:avLst/>
          </a:prstGeom>
        </p:spPr>
      </p:pic>
      <p:sp>
        <p:nvSpPr>
          <p:cNvPr id="317" name="Redondear rectángulo de esquina diagonal 4"/>
          <p:cNvSpPr/>
          <p:nvPr/>
        </p:nvSpPr>
        <p:spPr>
          <a:xfrm>
            <a:off x="7686261" y="0"/>
            <a:ext cx="4505740" cy="450761"/>
          </a:xfrm>
          <a:prstGeom prst="round2DiagRect">
            <a:avLst>
              <a:gd name="adj1" fmla="val 13810"/>
              <a:gd name="adj2" fmla="val 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700" b="1" dirty="0" smtClean="0">
                <a:solidFill>
                  <a:schemeClr val="bg1"/>
                </a:solidFill>
              </a:rPr>
              <a:t>IMPACTOS </a:t>
            </a:r>
            <a:r>
              <a:rPr lang="es-CO" sz="1700" b="1" dirty="0">
                <a:solidFill>
                  <a:schemeClr val="bg1"/>
                </a:solidFill>
              </a:rPr>
              <a:t>EN RETENCIÓN Y </a:t>
            </a:r>
            <a:r>
              <a:rPr lang="es-CO" sz="1700" b="1" dirty="0" smtClean="0">
                <a:solidFill>
                  <a:schemeClr val="bg1"/>
                </a:solidFill>
              </a:rPr>
              <a:t>MANTENIMIENTO- NACIONAL</a:t>
            </a:r>
            <a:endParaRPr lang="es-CO" sz="1700" b="1" dirty="0">
              <a:solidFill>
                <a:schemeClr val="bg1"/>
              </a:solidFill>
            </a:endParaRPr>
          </a:p>
        </p:txBody>
      </p:sp>
      <p:graphicFrame>
        <p:nvGraphicFramePr>
          <p:cNvPr id="18" name="2 Gráfico"/>
          <p:cNvGraphicFramePr>
            <a:graphicFrameLocks/>
          </p:cNvGraphicFramePr>
          <p:nvPr>
            <p:extLst/>
          </p:nvPr>
        </p:nvGraphicFramePr>
        <p:xfrm>
          <a:off x="208828" y="225380"/>
          <a:ext cx="5478151" cy="2974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1 Grupo"/>
          <p:cNvGrpSpPr/>
          <p:nvPr/>
        </p:nvGrpSpPr>
        <p:grpSpPr>
          <a:xfrm>
            <a:off x="6762368" y="829155"/>
            <a:ext cx="3923190" cy="1914334"/>
            <a:chOff x="6911835" y="839539"/>
            <a:chExt cx="3923190" cy="1914334"/>
          </a:xfrm>
        </p:grpSpPr>
        <p:sp>
          <p:nvSpPr>
            <p:cNvPr id="81" name="80 Rectángulo"/>
            <p:cNvSpPr/>
            <p:nvPr/>
          </p:nvSpPr>
          <p:spPr>
            <a:xfrm>
              <a:off x="6911835" y="839539"/>
              <a:ext cx="39231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sz="2000" b="1" dirty="0" smtClean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Fidelización: Anfitriones en Clínicas</a:t>
              </a:r>
              <a:endPara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7 Rectángulo"/>
            <p:cNvSpPr/>
            <p:nvPr/>
          </p:nvSpPr>
          <p:spPr>
            <a:xfrm>
              <a:off x="7144177" y="2108376"/>
              <a:ext cx="366355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s-CO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lear Sans" panose="020B0503030202020304" pitchFamily="34" charset="0"/>
                </a:rPr>
                <a:t>833 atenciones en promedio mes.</a:t>
              </a:r>
              <a:endParaRPr lang="es-CO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lear Sans" panose="020B0503030202020304" pitchFamily="34" charset="0"/>
              </a:endParaRPr>
            </a:p>
          </p:txBody>
        </p:sp>
        <p:sp>
          <p:nvSpPr>
            <p:cNvPr id="9" name="8 Rectángulo"/>
            <p:cNvSpPr/>
            <p:nvPr/>
          </p:nvSpPr>
          <p:spPr>
            <a:xfrm>
              <a:off x="7138240" y="2446096"/>
              <a:ext cx="369678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s-CO" altLang="ja-JP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Calificación prestación del servicio del 98%</a:t>
              </a:r>
              <a:endParaRPr lang="es-CO" altLang="ja-JP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  <p:sp>
          <p:nvSpPr>
            <p:cNvPr id="19" name="18 Rectángulo"/>
            <p:cNvSpPr/>
            <p:nvPr/>
          </p:nvSpPr>
          <p:spPr>
            <a:xfrm>
              <a:off x="7114113" y="1369712"/>
              <a:ext cx="313775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s-CO" altLang="ja-JP" sz="14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itchFamily="34" charset="0"/>
                </a:rPr>
                <a:t>Presencia en 16 Clínicas  a nivel nacional a través de 10 Anfitriones de Servicio.</a:t>
              </a:r>
              <a:endParaRPr lang="es-CO" altLang="ja-JP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endParaRPr>
            </a:p>
          </p:txBody>
        </p:sp>
      </p:grpSp>
      <p:graphicFrame>
        <p:nvGraphicFramePr>
          <p:cNvPr id="20" name="グラフ 9"/>
          <p:cNvGraphicFramePr/>
          <p:nvPr>
            <p:extLst/>
          </p:nvPr>
        </p:nvGraphicFramePr>
        <p:xfrm>
          <a:off x="78575" y="3392905"/>
          <a:ext cx="6683794" cy="2971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22 Heptágono"/>
          <p:cNvSpPr/>
          <p:nvPr/>
        </p:nvSpPr>
        <p:spPr>
          <a:xfrm>
            <a:off x="2776579" y="4632101"/>
            <a:ext cx="450376" cy="33708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1</a:t>
            </a:r>
            <a:endParaRPr lang="es-CO" dirty="0"/>
          </a:p>
        </p:txBody>
      </p:sp>
      <p:sp>
        <p:nvSpPr>
          <p:cNvPr id="28" name="27 Heptágono"/>
          <p:cNvSpPr/>
          <p:nvPr/>
        </p:nvSpPr>
        <p:spPr>
          <a:xfrm>
            <a:off x="6950755" y="3990819"/>
            <a:ext cx="450376" cy="33708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1</a:t>
            </a:r>
            <a:endParaRPr lang="es-CO" dirty="0"/>
          </a:p>
        </p:txBody>
      </p:sp>
      <p:sp>
        <p:nvSpPr>
          <p:cNvPr id="29" name="28 Heptágono"/>
          <p:cNvSpPr/>
          <p:nvPr/>
        </p:nvSpPr>
        <p:spPr>
          <a:xfrm>
            <a:off x="3392768" y="4635702"/>
            <a:ext cx="450376" cy="33708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2</a:t>
            </a:r>
            <a:endParaRPr lang="es-CO" dirty="0"/>
          </a:p>
        </p:txBody>
      </p:sp>
      <p:sp>
        <p:nvSpPr>
          <p:cNvPr id="24" name="23 CuadroTexto"/>
          <p:cNvSpPr txBox="1"/>
          <p:nvPr/>
        </p:nvSpPr>
        <p:spPr>
          <a:xfrm>
            <a:off x="7489049" y="4020128"/>
            <a:ext cx="36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Implementación estrategia resarcimiento CEM</a:t>
            </a:r>
            <a:endParaRPr lang="es-CO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30 Heptágono"/>
          <p:cNvSpPr/>
          <p:nvPr/>
        </p:nvSpPr>
        <p:spPr>
          <a:xfrm>
            <a:off x="6945036" y="4512591"/>
            <a:ext cx="450376" cy="33708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2</a:t>
            </a:r>
            <a:endParaRPr lang="es-CO" dirty="0"/>
          </a:p>
        </p:txBody>
      </p:sp>
      <p:sp>
        <p:nvSpPr>
          <p:cNvPr id="25" name="24 CuadroTexto"/>
          <p:cNvSpPr txBox="1"/>
          <p:nvPr/>
        </p:nvSpPr>
        <p:spPr>
          <a:xfrm>
            <a:off x="7485712" y="4496468"/>
            <a:ext cx="2378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Nuevo proceso de persuasión </a:t>
            </a:r>
            <a:endParaRPr lang="es-CO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7163083" y="4938173"/>
            <a:ext cx="408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mayo a septiembre los retiros han disminuido en promedio mensual del 2.3% </a:t>
            </a:r>
            <a:endParaRPr lang="es-CO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2 Rectángulo redondeado"/>
          <p:cNvSpPr/>
          <p:nvPr/>
        </p:nvSpPr>
        <p:spPr>
          <a:xfrm>
            <a:off x="6810233" y="3616657"/>
            <a:ext cx="4913194" cy="2006221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20 Rectángulo redondeado"/>
          <p:cNvSpPr/>
          <p:nvPr/>
        </p:nvSpPr>
        <p:spPr>
          <a:xfrm>
            <a:off x="6731398" y="725549"/>
            <a:ext cx="4913194" cy="2006221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832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2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7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  <p:bldGraphic spid="20" grpId="0">
        <p:bldSub>
          <a:bldChart bld="series"/>
        </p:bldSub>
      </p:bldGraphic>
      <p:bldP spid="23" grpId="0" animBg="1"/>
      <p:bldP spid="28" grpId="0" animBg="1"/>
      <p:bldP spid="29" grpId="0" animBg="1"/>
      <p:bldP spid="24" grpId="0"/>
      <p:bldP spid="31" grpId="0" animBg="1"/>
      <p:bldP spid="25" grpId="0"/>
      <p:bldP spid="26" grpId="0"/>
      <p:bldP spid="3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/>
          </p:cNvSpPr>
          <p:nvPr/>
        </p:nvSpPr>
        <p:spPr bwMode="auto">
          <a:xfrm rot="2700000">
            <a:off x="3534450" y="2782626"/>
            <a:ext cx="1962427" cy="2005536"/>
          </a:xfrm>
          <a:custGeom>
            <a:avLst/>
            <a:gdLst>
              <a:gd name="T0" fmla="*/ 83 w 138"/>
              <a:gd name="T1" fmla="*/ 0 h 141"/>
              <a:gd name="T2" fmla="*/ 60 w 138"/>
              <a:gd name="T3" fmla="*/ 0 h 141"/>
              <a:gd name="T4" fmla="*/ 0 w 138"/>
              <a:gd name="T5" fmla="*/ 61 h 141"/>
              <a:gd name="T6" fmla="*/ 80 w 138"/>
              <a:gd name="T7" fmla="*/ 141 h 141"/>
              <a:gd name="T8" fmla="*/ 138 w 138"/>
              <a:gd name="T9" fmla="*/ 83 h 141"/>
              <a:gd name="T10" fmla="*/ 138 w 138"/>
              <a:gd name="T11" fmla="*/ 56 h 141"/>
              <a:gd name="T12" fmla="*/ 83 w 138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8" h="141">
                <a:moveTo>
                  <a:pt x="83" y="0"/>
                </a:moveTo>
                <a:cubicBezTo>
                  <a:pt x="60" y="0"/>
                  <a:pt x="60" y="0"/>
                  <a:pt x="60" y="0"/>
                </a:cubicBezTo>
                <a:cubicBezTo>
                  <a:pt x="0" y="61"/>
                  <a:pt x="0" y="61"/>
                  <a:pt x="0" y="61"/>
                </a:cubicBezTo>
                <a:cubicBezTo>
                  <a:pt x="80" y="141"/>
                  <a:pt x="80" y="141"/>
                  <a:pt x="80" y="141"/>
                </a:cubicBezTo>
                <a:cubicBezTo>
                  <a:pt x="138" y="83"/>
                  <a:pt x="138" y="83"/>
                  <a:pt x="138" y="83"/>
                </a:cubicBezTo>
                <a:cubicBezTo>
                  <a:pt x="138" y="56"/>
                  <a:pt x="138" y="56"/>
                  <a:pt x="138" y="56"/>
                </a:cubicBezTo>
                <a:cubicBezTo>
                  <a:pt x="108" y="54"/>
                  <a:pt x="85" y="30"/>
                  <a:pt x="83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+mj-lt"/>
            </a:endParaRPr>
          </a:p>
        </p:txBody>
      </p:sp>
      <p:sp>
        <p:nvSpPr>
          <p:cNvPr id="3" name="Freeform 2"/>
          <p:cNvSpPr>
            <a:spLocks/>
          </p:cNvSpPr>
          <p:nvPr/>
        </p:nvSpPr>
        <p:spPr bwMode="auto">
          <a:xfrm rot="2700000">
            <a:off x="5082558" y="1227955"/>
            <a:ext cx="2018657" cy="1962427"/>
          </a:xfrm>
          <a:custGeom>
            <a:avLst/>
            <a:gdLst>
              <a:gd name="T0" fmla="*/ 142 w 142"/>
              <a:gd name="T1" fmla="*/ 83 h 138"/>
              <a:gd name="T2" fmla="*/ 142 w 142"/>
              <a:gd name="T3" fmla="*/ 61 h 138"/>
              <a:gd name="T4" fmla="*/ 81 w 142"/>
              <a:gd name="T5" fmla="*/ 0 h 138"/>
              <a:gd name="T6" fmla="*/ 0 w 142"/>
              <a:gd name="T7" fmla="*/ 81 h 138"/>
              <a:gd name="T8" fmla="*/ 58 w 142"/>
              <a:gd name="T9" fmla="*/ 138 h 138"/>
              <a:gd name="T10" fmla="*/ 86 w 142"/>
              <a:gd name="T11" fmla="*/ 138 h 138"/>
              <a:gd name="T12" fmla="*/ 142 w 142"/>
              <a:gd name="T13" fmla="*/ 83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2" h="138">
                <a:moveTo>
                  <a:pt x="142" y="83"/>
                </a:moveTo>
                <a:cubicBezTo>
                  <a:pt x="142" y="61"/>
                  <a:pt x="142" y="61"/>
                  <a:pt x="142" y="61"/>
                </a:cubicBezTo>
                <a:cubicBezTo>
                  <a:pt x="81" y="0"/>
                  <a:pt x="81" y="0"/>
                  <a:pt x="81" y="0"/>
                </a:cubicBezTo>
                <a:cubicBezTo>
                  <a:pt x="0" y="81"/>
                  <a:pt x="0" y="81"/>
                  <a:pt x="0" y="81"/>
                </a:cubicBezTo>
                <a:cubicBezTo>
                  <a:pt x="58" y="138"/>
                  <a:pt x="58" y="138"/>
                  <a:pt x="58" y="138"/>
                </a:cubicBezTo>
                <a:cubicBezTo>
                  <a:pt x="86" y="138"/>
                  <a:pt x="86" y="138"/>
                  <a:pt x="86" y="138"/>
                </a:cubicBezTo>
                <a:cubicBezTo>
                  <a:pt x="88" y="109"/>
                  <a:pt x="112" y="85"/>
                  <a:pt x="142" y="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+mj-lt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 rot="2700000">
            <a:off x="6676570" y="2780637"/>
            <a:ext cx="1960552" cy="2005536"/>
          </a:xfrm>
          <a:custGeom>
            <a:avLst/>
            <a:gdLst>
              <a:gd name="T0" fmla="*/ 55 w 138"/>
              <a:gd name="T1" fmla="*/ 141 h 141"/>
              <a:gd name="T2" fmla="*/ 78 w 138"/>
              <a:gd name="T3" fmla="*/ 141 h 141"/>
              <a:gd name="T4" fmla="*/ 138 w 138"/>
              <a:gd name="T5" fmla="*/ 80 h 141"/>
              <a:gd name="T6" fmla="*/ 58 w 138"/>
              <a:gd name="T7" fmla="*/ 0 h 141"/>
              <a:gd name="T8" fmla="*/ 0 w 138"/>
              <a:gd name="T9" fmla="*/ 57 h 141"/>
              <a:gd name="T10" fmla="*/ 0 w 138"/>
              <a:gd name="T11" fmla="*/ 85 h 141"/>
              <a:gd name="T12" fmla="*/ 55 w 138"/>
              <a:gd name="T13" fmla="*/ 141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8" h="141">
                <a:moveTo>
                  <a:pt x="55" y="141"/>
                </a:moveTo>
                <a:cubicBezTo>
                  <a:pt x="78" y="141"/>
                  <a:pt x="78" y="141"/>
                  <a:pt x="78" y="141"/>
                </a:cubicBezTo>
                <a:cubicBezTo>
                  <a:pt x="138" y="80"/>
                  <a:pt x="138" y="80"/>
                  <a:pt x="138" y="80"/>
                </a:cubicBezTo>
                <a:cubicBezTo>
                  <a:pt x="58" y="0"/>
                  <a:pt x="58" y="0"/>
                  <a:pt x="58" y="0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85"/>
                  <a:pt x="0" y="85"/>
                  <a:pt x="0" y="85"/>
                </a:cubicBezTo>
                <a:cubicBezTo>
                  <a:pt x="30" y="87"/>
                  <a:pt x="53" y="111"/>
                  <a:pt x="55" y="1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+mj-lt"/>
            </a:endParaRPr>
          </a:p>
        </p:txBody>
      </p:sp>
      <p:sp>
        <p:nvSpPr>
          <p:cNvPr id="31" name="Shape 983"/>
          <p:cNvSpPr/>
          <p:nvPr/>
        </p:nvSpPr>
        <p:spPr>
          <a:xfrm rot="19087280">
            <a:off x="5395736" y="3093219"/>
            <a:ext cx="1380373" cy="1380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28575" cap="flat" cmpd="sng">
            <a:solidFill>
              <a:schemeClr val="bg1">
                <a:lumMod val="50000"/>
              </a:scheme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3579100"/>
            <a:ext cx="2765617" cy="1063349"/>
            <a:chOff x="619290" y="2121277"/>
            <a:chExt cx="2466501" cy="431721"/>
          </a:xfrm>
        </p:grpSpPr>
        <p:sp>
          <p:nvSpPr>
            <p:cNvPr id="10" name="TextBox 9"/>
            <p:cNvSpPr txBox="1"/>
            <p:nvPr/>
          </p:nvSpPr>
          <p:spPr>
            <a:xfrm>
              <a:off x="619290" y="2415545"/>
              <a:ext cx="2466501" cy="137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Roboto Ligh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4492" y="2121277"/>
              <a:ext cx="2381195" cy="374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CO" b="1" dirty="0" smtClean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Modelo de </a:t>
              </a:r>
              <a:r>
                <a:rPr lang="es-CO" b="1" dirty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Gestión del Riesgo</a:t>
              </a:r>
            </a:p>
            <a:p>
              <a:pPr algn="just"/>
              <a:endParaRPr lang="es-CO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323534" y="3556868"/>
            <a:ext cx="2868465" cy="875545"/>
            <a:chOff x="5184016" y="5274272"/>
            <a:chExt cx="2466502" cy="479794"/>
          </a:xfrm>
        </p:grpSpPr>
        <p:sp>
          <p:nvSpPr>
            <p:cNvPr id="13" name="TextBox 12"/>
            <p:cNvSpPr txBox="1"/>
            <p:nvPr/>
          </p:nvSpPr>
          <p:spPr>
            <a:xfrm>
              <a:off x="5184017" y="5568540"/>
              <a:ext cx="2466501" cy="18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Roboto Ligh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84016" y="5274272"/>
              <a:ext cx="2356974" cy="354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Experiencias de Servicio Diferencial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5534" y="1998130"/>
            <a:ext cx="3921549" cy="646326"/>
            <a:chOff x="677948" y="2324597"/>
            <a:chExt cx="2407842" cy="283204"/>
          </a:xfrm>
        </p:grpSpPr>
        <p:sp>
          <p:nvSpPr>
            <p:cNvPr id="16" name="TextBox 15"/>
            <p:cNvSpPr txBox="1"/>
            <p:nvPr/>
          </p:nvSpPr>
          <p:spPr>
            <a:xfrm>
              <a:off x="677948" y="2415544"/>
              <a:ext cx="2407842" cy="148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Roboto Ligh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37164" y="2324597"/>
              <a:ext cx="2248523" cy="283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CO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Caracterización de la Población Asociados – MP – EPS</a:t>
              </a:r>
            </a:p>
          </p:txBody>
        </p:sp>
      </p:grpSp>
      <p:sp>
        <p:nvSpPr>
          <p:cNvPr id="21" name="Shape 2176"/>
          <p:cNvSpPr/>
          <p:nvPr/>
        </p:nvSpPr>
        <p:spPr>
          <a:xfrm flipV="1">
            <a:off x="4352308" y="2208290"/>
            <a:ext cx="1231856" cy="0"/>
          </a:xfrm>
          <a:prstGeom prst="line">
            <a:avLst/>
          </a:prstGeom>
          <a:noFill/>
          <a:ln w="19050" cap="flat">
            <a:solidFill>
              <a:srgbClr val="464646"/>
            </a:solidFill>
            <a:prstDash val="solid"/>
            <a:miter lim="400000"/>
            <a:headEnd type="arrow" w="med" len="med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lt"/>
            </a:endParaRPr>
          </a:p>
        </p:txBody>
      </p:sp>
      <p:sp>
        <p:nvSpPr>
          <p:cNvPr id="22" name="Shape 2176"/>
          <p:cNvSpPr/>
          <p:nvPr/>
        </p:nvSpPr>
        <p:spPr>
          <a:xfrm flipV="1">
            <a:off x="3058172" y="3746208"/>
            <a:ext cx="1231856" cy="0"/>
          </a:xfrm>
          <a:prstGeom prst="line">
            <a:avLst/>
          </a:prstGeom>
          <a:noFill/>
          <a:ln w="19050" cap="flat">
            <a:solidFill>
              <a:srgbClr val="464646"/>
            </a:solidFill>
            <a:prstDash val="solid"/>
            <a:miter lim="400000"/>
            <a:headEnd type="arrow" w="med" len="med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lt"/>
            </a:endParaRPr>
          </a:p>
        </p:txBody>
      </p:sp>
      <p:sp>
        <p:nvSpPr>
          <p:cNvPr id="23" name="Shape 2176"/>
          <p:cNvSpPr/>
          <p:nvPr/>
        </p:nvSpPr>
        <p:spPr>
          <a:xfrm flipH="1" flipV="1">
            <a:off x="7893112" y="3739458"/>
            <a:ext cx="1231856" cy="0"/>
          </a:xfrm>
          <a:prstGeom prst="line">
            <a:avLst/>
          </a:prstGeom>
          <a:noFill/>
          <a:ln w="19050" cap="flat">
            <a:solidFill>
              <a:srgbClr val="464646"/>
            </a:solidFill>
            <a:prstDash val="solid"/>
            <a:miter lim="400000"/>
            <a:headEnd type="arrow" w="med" len="med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lvl="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latin typeface="+mj-lt"/>
            </a:endParaRPr>
          </a:p>
        </p:txBody>
      </p:sp>
      <p:sp>
        <p:nvSpPr>
          <p:cNvPr id="25" name="Freeform 106"/>
          <p:cNvSpPr>
            <a:spLocks noEditPoints="1"/>
          </p:cNvSpPr>
          <p:nvPr/>
        </p:nvSpPr>
        <p:spPr bwMode="auto">
          <a:xfrm>
            <a:off x="5832546" y="2102758"/>
            <a:ext cx="438650" cy="438650"/>
          </a:xfrm>
          <a:custGeom>
            <a:avLst/>
            <a:gdLst>
              <a:gd name="T0" fmla="*/ 48 w 48"/>
              <a:gd name="T1" fmla="*/ 46 h 48"/>
              <a:gd name="T2" fmla="*/ 46 w 48"/>
              <a:gd name="T3" fmla="*/ 48 h 48"/>
              <a:gd name="T4" fmla="*/ 20 w 48"/>
              <a:gd name="T5" fmla="*/ 48 h 48"/>
              <a:gd name="T6" fmla="*/ 18 w 48"/>
              <a:gd name="T7" fmla="*/ 46 h 48"/>
              <a:gd name="T8" fmla="*/ 18 w 48"/>
              <a:gd name="T9" fmla="*/ 41 h 48"/>
              <a:gd name="T10" fmla="*/ 3 w 48"/>
              <a:gd name="T11" fmla="*/ 41 h 48"/>
              <a:gd name="T12" fmla="*/ 0 w 48"/>
              <a:gd name="T13" fmla="*/ 39 h 48"/>
              <a:gd name="T14" fmla="*/ 0 w 48"/>
              <a:gd name="T15" fmla="*/ 3 h 48"/>
              <a:gd name="T16" fmla="*/ 3 w 48"/>
              <a:gd name="T17" fmla="*/ 0 h 48"/>
              <a:gd name="T18" fmla="*/ 32 w 48"/>
              <a:gd name="T19" fmla="*/ 0 h 48"/>
              <a:gd name="T20" fmla="*/ 35 w 48"/>
              <a:gd name="T21" fmla="*/ 3 h 48"/>
              <a:gd name="T22" fmla="*/ 35 w 48"/>
              <a:gd name="T23" fmla="*/ 12 h 48"/>
              <a:gd name="T24" fmla="*/ 36 w 48"/>
              <a:gd name="T25" fmla="*/ 12 h 48"/>
              <a:gd name="T26" fmla="*/ 47 w 48"/>
              <a:gd name="T27" fmla="*/ 23 h 48"/>
              <a:gd name="T28" fmla="*/ 48 w 48"/>
              <a:gd name="T29" fmla="*/ 28 h 48"/>
              <a:gd name="T30" fmla="*/ 48 w 48"/>
              <a:gd name="T31" fmla="*/ 46 h 48"/>
              <a:gd name="T32" fmla="*/ 28 w 48"/>
              <a:gd name="T33" fmla="*/ 5 h 48"/>
              <a:gd name="T34" fmla="*/ 27 w 48"/>
              <a:gd name="T35" fmla="*/ 4 h 48"/>
              <a:gd name="T36" fmla="*/ 8 w 48"/>
              <a:gd name="T37" fmla="*/ 4 h 48"/>
              <a:gd name="T38" fmla="*/ 7 w 48"/>
              <a:gd name="T39" fmla="*/ 5 h 48"/>
              <a:gd name="T40" fmla="*/ 7 w 48"/>
              <a:gd name="T41" fmla="*/ 6 h 48"/>
              <a:gd name="T42" fmla="*/ 8 w 48"/>
              <a:gd name="T43" fmla="*/ 7 h 48"/>
              <a:gd name="T44" fmla="*/ 27 w 48"/>
              <a:gd name="T45" fmla="*/ 7 h 48"/>
              <a:gd name="T46" fmla="*/ 28 w 48"/>
              <a:gd name="T47" fmla="*/ 6 h 48"/>
              <a:gd name="T48" fmla="*/ 28 w 48"/>
              <a:gd name="T49" fmla="*/ 5 h 48"/>
              <a:gd name="T50" fmla="*/ 45 w 48"/>
              <a:gd name="T51" fmla="*/ 45 h 48"/>
              <a:gd name="T52" fmla="*/ 45 w 48"/>
              <a:gd name="T53" fmla="*/ 28 h 48"/>
              <a:gd name="T54" fmla="*/ 34 w 48"/>
              <a:gd name="T55" fmla="*/ 28 h 48"/>
              <a:gd name="T56" fmla="*/ 31 w 48"/>
              <a:gd name="T57" fmla="*/ 25 h 48"/>
              <a:gd name="T58" fmla="*/ 31 w 48"/>
              <a:gd name="T59" fmla="*/ 14 h 48"/>
              <a:gd name="T60" fmla="*/ 21 w 48"/>
              <a:gd name="T61" fmla="*/ 14 h 48"/>
              <a:gd name="T62" fmla="*/ 21 w 48"/>
              <a:gd name="T63" fmla="*/ 45 h 48"/>
              <a:gd name="T64" fmla="*/ 45 w 48"/>
              <a:gd name="T65" fmla="*/ 45 h 48"/>
              <a:gd name="T66" fmla="*/ 43 w 48"/>
              <a:gd name="T67" fmla="*/ 24 h 48"/>
              <a:gd name="T68" fmla="*/ 35 w 48"/>
              <a:gd name="T69" fmla="*/ 16 h 48"/>
              <a:gd name="T70" fmla="*/ 35 w 48"/>
              <a:gd name="T71" fmla="*/ 24 h 48"/>
              <a:gd name="T72" fmla="*/ 43 w 48"/>
              <a:gd name="T73" fmla="*/ 2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8" h="48">
                <a:moveTo>
                  <a:pt x="48" y="46"/>
                </a:moveTo>
                <a:cubicBezTo>
                  <a:pt x="48" y="47"/>
                  <a:pt x="47" y="48"/>
                  <a:pt x="46" y="48"/>
                </a:cubicBezTo>
                <a:cubicBezTo>
                  <a:pt x="20" y="48"/>
                  <a:pt x="20" y="48"/>
                  <a:pt x="20" y="48"/>
                </a:cubicBezTo>
                <a:cubicBezTo>
                  <a:pt x="19" y="48"/>
                  <a:pt x="18" y="47"/>
                  <a:pt x="18" y="46"/>
                </a:cubicBezTo>
                <a:cubicBezTo>
                  <a:pt x="18" y="41"/>
                  <a:pt x="18" y="41"/>
                  <a:pt x="18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2" y="41"/>
                  <a:pt x="0" y="40"/>
                  <a:pt x="0" y="39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2" y="0"/>
                  <a:pt x="3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4" y="0"/>
                  <a:pt x="35" y="1"/>
                  <a:pt x="35" y="3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12"/>
                  <a:pt x="35" y="12"/>
                  <a:pt x="36" y="12"/>
                </a:cubicBezTo>
                <a:cubicBezTo>
                  <a:pt x="47" y="23"/>
                  <a:pt x="47" y="23"/>
                  <a:pt x="47" y="23"/>
                </a:cubicBezTo>
                <a:cubicBezTo>
                  <a:pt x="48" y="24"/>
                  <a:pt x="48" y="26"/>
                  <a:pt x="48" y="28"/>
                </a:cubicBezTo>
                <a:lnTo>
                  <a:pt x="48" y="46"/>
                </a:lnTo>
                <a:close/>
                <a:moveTo>
                  <a:pt x="28" y="5"/>
                </a:moveTo>
                <a:cubicBezTo>
                  <a:pt x="28" y="4"/>
                  <a:pt x="27" y="4"/>
                  <a:pt x="27" y="4"/>
                </a:cubicBezTo>
                <a:cubicBezTo>
                  <a:pt x="8" y="4"/>
                  <a:pt x="8" y="4"/>
                  <a:pt x="8" y="4"/>
                </a:cubicBezTo>
                <a:cubicBezTo>
                  <a:pt x="8" y="4"/>
                  <a:pt x="7" y="4"/>
                  <a:pt x="7" y="5"/>
                </a:cubicBezTo>
                <a:cubicBezTo>
                  <a:pt x="7" y="6"/>
                  <a:pt x="7" y="6"/>
                  <a:pt x="7" y="6"/>
                </a:cubicBezTo>
                <a:cubicBezTo>
                  <a:pt x="7" y="7"/>
                  <a:pt x="8" y="7"/>
                  <a:pt x="8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7"/>
                  <a:pt x="28" y="7"/>
                  <a:pt x="28" y="6"/>
                </a:cubicBezTo>
                <a:lnTo>
                  <a:pt x="28" y="5"/>
                </a:lnTo>
                <a:close/>
                <a:moveTo>
                  <a:pt x="45" y="45"/>
                </a:moveTo>
                <a:cubicBezTo>
                  <a:pt x="45" y="28"/>
                  <a:pt x="45" y="28"/>
                  <a:pt x="45" y="28"/>
                </a:cubicBezTo>
                <a:cubicBezTo>
                  <a:pt x="34" y="28"/>
                  <a:pt x="34" y="28"/>
                  <a:pt x="34" y="28"/>
                </a:cubicBezTo>
                <a:cubicBezTo>
                  <a:pt x="32" y="28"/>
                  <a:pt x="31" y="27"/>
                  <a:pt x="31" y="25"/>
                </a:cubicBezTo>
                <a:cubicBezTo>
                  <a:pt x="31" y="14"/>
                  <a:pt x="31" y="14"/>
                  <a:pt x="31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1" y="45"/>
                  <a:pt x="21" y="45"/>
                  <a:pt x="21" y="45"/>
                </a:cubicBezTo>
                <a:lnTo>
                  <a:pt x="45" y="45"/>
                </a:lnTo>
                <a:close/>
                <a:moveTo>
                  <a:pt x="43" y="24"/>
                </a:moveTo>
                <a:cubicBezTo>
                  <a:pt x="35" y="16"/>
                  <a:pt x="35" y="16"/>
                  <a:pt x="35" y="16"/>
                </a:cubicBezTo>
                <a:cubicBezTo>
                  <a:pt x="35" y="24"/>
                  <a:pt x="35" y="24"/>
                  <a:pt x="35" y="24"/>
                </a:cubicBezTo>
                <a:lnTo>
                  <a:pt x="43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+mj-lt"/>
            </a:endParaRPr>
          </a:p>
        </p:txBody>
      </p:sp>
      <p:sp>
        <p:nvSpPr>
          <p:cNvPr id="26" name="Freeform 117"/>
          <p:cNvSpPr>
            <a:spLocks noEditPoints="1"/>
          </p:cNvSpPr>
          <p:nvPr/>
        </p:nvSpPr>
        <p:spPr bwMode="auto">
          <a:xfrm>
            <a:off x="4462342" y="3497771"/>
            <a:ext cx="502638" cy="461648"/>
          </a:xfrm>
          <a:custGeom>
            <a:avLst/>
            <a:gdLst>
              <a:gd name="T0" fmla="*/ 29 w 51"/>
              <a:gd name="T1" fmla="*/ 28 h 47"/>
              <a:gd name="T2" fmla="*/ 31 w 51"/>
              <a:gd name="T3" fmla="*/ 33 h 47"/>
              <a:gd name="T4" fmla="*/ 26 w 51"/>
              <a:gd name="T5" fmla="*/ 38 h 47"/>
              <a:gd name="T6" fmla="*/ 20 w 51"/>
              <a:gd name="T7" fmla="*/ 40 h 47"/>
              <a:gd name="T8" fmla="*/ 14 w 51"/>
              <a:gd name="T9" fmla="*/ 40 h 47"/>
              <a:gd name="T10" fmla="*/ 8 w 51"/>
              <a:gd name="T11" fmla="*/ 38 h 47"/>
              <a:gd name="T12" fmla="*/ 3 w 51"/>
              <a:gd name="T13" fmla="*/ 33 h 47"/>
              <a:gd name="T14" fmla="*/ 4 w 51"/>
              <a:gd name="T15" fmla="*/ 28 h 47"/>
              <a:gd name="T16" fmla="*/ 0 w 51"/>
              <a:gd name="T17" fmla="*/ 21 h 47"/>
              <a:gd name="T18" fmla="*/ 5 w 51"/>
              <a:gd name="T19" fmla="*/ 18 h 47"/>
              <a:gd name="T20" fmla="*/ 3 w 51"/>
              <a:gd name="T21" fmla="*/ 14 h 47"/>
              <a:gd name="T22" fmla="*/ 11 w 51"/>
              <a:gd name="T23" fmla="*/ 12 h 47"/>
              <a:gd name="T24" fmla="*/ 14 w 51"/>
              <a:gd name="T25" fmla="*/ 7 h 47"/>
              <a:gd name="T26" fmla="*/ 21 w 51"/>
              <a:gd name="T27" fmla="*/ 11 h 47"/>
              <a:gd name="T28" fmla="*/ 27 w 51"/>
              <a:gd name="T29" fmla="*/ 10 h 47"/>
              <a:gd name="T30" fmla="*/ 31 w 51"/>
              <a:gd name="T31" fmla="*/ 15 h 47"/>
              <a:gd name="T32" fmla="*/ 33 w 51"/>
              <a:gd name="T33" fmla="*/ 21 h 47"/>
              <a:gd name="T34" fmla="*/ 17 w 51"/>
              <a:gd name="T35" fmla="*/ 17 h 47"/>
              <a:gd name="T36" fmla="*/ 24 w 51"/>
              <a:gd name="T37" fmla="*/ 24 h 47"/>
              <a:gd name="T38" fmla="*/ 47 w 51"/>
              <a:gd name="T39" fmla="*/ 13 h 47"/>
              <a:gd name="T40" fmla="*/ 48 w 51"/>
              <a:gd name="T41" fmla="*/ 18 h 47"/>
              <a:gd name="T42" fmla="*/ 41 w 51"/>
              <a:gd name="T43" fmla="*/ 17 h 47"/>
              <a:gd name="T44" fmla="*/ 34 w 51"/>
              <a:gd name="T45" fmla="*/ 18 h 47"/>
              <a:gd name="T46" fmla="*/ 35 w 51"/>
              <a:gd name="T47" fmla="*/ 13 h 47"/>
              <a:gd name="T48" fmla="*/ 35 w 51"/>
              <a:gd name="T49" fmla="*/ 7 h 47"/>
              <a:gd name="T50" fmla="*/ 34 w 51"/>
              <a:gd name="T51" fmla="*/ 2 h 47"/>
              <a:gd name="T52" fmla="*/ 41 w 51"/>
              <a:gd name="T53" fmla="*/ 3 h 47"/>
              <a:gd name="T54" fmla="*/ 44 w 51"/>
              <a:gd name="T55" fmla="*/ 0 h 47"/>
              <a:gd name="T56" fmla="*/ 46 w 51"/>
              <a:gd name="T57" fmla="*/ 6 h 47"/>
              <a:gd name="T58" fmla="*/ 51 w 51"/>
              <a:gd name="T59" fmla="*/ 12 h 47"/>
              <a:gd name="T60" fmla="*/ 46 w 51"/>
              <a:gd name="T61" fmla="*/ 42 h 47"/>
              <a:gd name="T62" fmla="*/ 44 w 51"/>
              <a:gd name="T63" fmla="*/ 47 h 47"/>
              <a:gd name="T64" fmla="*/ 40 w 51"/>
              <a:gd name="T65" fmla="*/ 44 h 47"/>
              <a:gd name="T66" fmla="*/ 34 w 51"/>
              <a:gd name="T67" fmla="*/ 45 h 47"/>
              <a:gd name="T68" fmla="*/ 31 w 51"/>
              <a:gd name="T69" fmla="*/ 39 h 47"/>
              <a:gd name="T70" fmla="*/ 35 w 51"/>
              <a:gd name="T71" fmla="*/ 33 h 47"/>
              <a:gd name="T72" fmla="*/ 37 w 51"/>
              <a:gd name="T73" fmla="*/ 28 h 47"/>
              <a:gd name="T74" fmla="*/ 42 w 51"/>
              <a:gd name="T75" fmla="*/ 31 h 47"/>
              <a:gd name="T76" fmla="*/ 48 w 51"/>
              <a:gd name="T77" fmla="*/ 30 h 47"/>
              <a:gd name="T78" fmla="*/ 47 w 51"/>
              <a:gd name="T79" fmla="*/ 35 h 47"/>
              <a:gd name="T80" fmla="*/ 41 w 51"/>
              <a:gd name="T81" fmla="*/ 7 h 47"/>
              <a:gd name="T82" fmla="*/ 44 w 51"/>
              <a:gd name="T83" fmla="*/ 10 h 47"/>
              <a:gd name="T84" fmla="*/ 37 w 51"/>
              <a:gd name="T85" fmla="*/ 38 h 47"/>
              <a:gd name="T86" fmla="*/ 41 w 51"/>
              <a:gd name="T87" fmla="*/ 34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1" h="47">
                <a:moveTo>
                  <a:pt x="34" y="26"/>
                </a:moveTo>
                <a:cubicBezTo>
                  <a:pt x="34" y="27"/>
                  <a:pt x="34" y="27"/>
                  <a:pt x="33" y="27"/>
                </a:cubicBezTo>
                <a:cubicBezTo>
                  <a:pt x="29" y="28"/>
                  <a:pt x="29" y="28"/>
                  <a:pt x="29" y="28"/>
                </a:cubicBezTo>
                <a:cubicBezTo>
                  <a:pt x="29" y="29"/>
                  <a:pt x="29" y="29"/>
                  <a:pt x="28" y="30"/>
                </a:cubicBezTo>
                <a:cubicBezTo>
                  <a:pt x="29" y="31"/>
                  <a:pt x="30" y="32"/>
                  <a:pt x="31" y="33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4"/>
                  <a:pt x="31" y="34"/>
                  <a:pt x="31" y="34"/>
                </a:cubicBezTo>
                <a:cubicBezTo>
                  <a:pt x="30" y="35"/>
                  <a:pt x="27" y="38"/>
                  <a:pt x="27" y="38"/>
                </a:cubicBezTo>
                <a:cubicBezTo>
                  <a:pt x="26" y="38"/>
                  <a:pt x="26" y="38"/>
                  <a:pt x="26" y="38"/>
                </a:cubicBezTo>
                <a:cubicBezTo>
                  <a:pt x="23" y="35"/>
                  <a:pt x="23" y="35"/>
                  <a:pt x="23" y="35"/>
                </a:cubicBezTo>
                <a:cubicBezTo>
                  <a:pt x="22" y="36"/>
                  <a:pt x="22" y="36"/>
                  <a:pt x="21" y="36"/>
                </a:cubicBezTo>
                <a:cubicBezTo>
                  <a:pt x="21" y="38"/>
                  <a:pt x="21" y="39"/>
                  <a:pt x="20" y="40"/>
                </a:cubicBezTo>
                <a:cubicBezTo>
                  <a:pt x="20" y="41"/>
                  <a:pt x="20" y="41"/>
                  <a:pt x="19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41"/>
                  <a:pt x="14" y="41"/>
                  <a:pt x="14" y="40"/>
                </a:cubicBezTo>
                <a:cubicBezTo>
                  <a:pt x="13" y="36"/>
                  <a:pt x="13" y="36"/>
                  <a:pt x="13" y="36"/>
                </a:cubicBezTo>
                <a:cubicBezTo>
                  <a:pt x="12" y="36"/>
                  <a:pt x="12" y="36"/>
                  <a:pt x="11" y="35"/>
                </a:cubicBezTo>
                <a:cubicBezTo>
                  <a:pt x="8" y="38"/>
                  <a:pt x="8" y="38"/>
                  <a:pt x="8" y="38"/>
                </a:cubicBezTo>
                <a:cubicBezTo>
                  <a:pt x="8" y="38"/>
                  <a:pt x="7" y="38"/>
                  <a:pt x="7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6" y="37"/>
                  <a:pt x="3" y="34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4" y="32"/>
                  <a:pt x="5" y="31"/>
                  <a:pt x="5" y="30"/>
                </a:cubicBezTo>
                <a:cubicBezTo>
                  <a:pt x="5" y="29"/>
                  <a:pt x="5" y="28"/>
                  <a:pt x="4" y="28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7"/>
                  <a:pt x="0" y="27"/>
                  <a:pt x="0" y="26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19"/>
                  <a:pt x="5" y="19"/>
                  <a:pt x="5" y="18"/>
                </a:cubicBezTo>
                <a:cubicBezTo>
                  <a:pt x="5" y="17"/>
                  <a:pt x="4" y="16"/>
                  <a:pt x="3" y="15"/>
                </a:cubicBezTo>
                <a:cubicBezTo>
                  <a:pt x="3" y="15"/>
                  <a:pt x="3" y="14"/>
                  <a:pt x="3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4" y="13"/>
                  <a:pt x="7" y="10"/>
                  <a:pt x="7" y="10"/>
                </a:cubicBezTo>
                <a:cubicBezTo>
                  <a:pt x="7" y="10"/>
                  <a:pt x="8" y="10"/>
                  <a:pt x="8" y="10"/>
                </a:cubicBezTo>
                <a:cubicBezTo>
                  <a:pt x="11" y="12"/>
                  <a:pt x="11" y="12"/>
                  <a:pt x="11" y="12"/>
                </a:cubicBezTo>
                <a:cubicBezTo>
                  <a:pt x="12" y="12"/>
                  <a:pt x="12" y="12"/>
                  <a:pt x="13" y="11"/>
                </a:cubicBezTo>
                <a:cubicBezTo>
                  <a:pt x="13" y="10"/>
                  <a:pt x="13" y="9"/>
                  <a:pt x="14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1" y="11"/>
                  <a:pt x="21" y="11"/>
                  <a:pt x="21" y="11"/>
                </a:cubicBezTo>
                <a:cubicBezTo>
                  <a:pt x="22" y="12"/>
                  <a:pt x="22" y="12"/>
                  <a:pt x="23" y="12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10"/>
                  <a:pt x="26" y="10"/>
                  <a:pt x="27" y="10"/>
                </a:cubicBezTo>
                <a:cubicBezTo>
                  <a:pt x="27" y="10"/>
                  <a:pt x="27" y="10"/>
                  <a:pt x="27" y="10"/>
                </a:cubicBezTo>
                <a:cubicBezTo>
                  <a:pt x="28" y="11"/>
                  <a:pt x="31" y="13"/>
                  <a:pt x="31" y="14"/>
                </a:cubicBezTo>
                <a:cubicBezTo>
                  <a:pt x="31" y="14"/>
                  <a:pt x="31" y="15"/>
                  <a:pt x="31" y="15"/>
                </a:cubicBezTo>
                <a:cubicBezTo>
                  <a:pt x="30" y="16"/>
                  <a:pt x="29" y="17"/>
                  <a:pt x="28" y="18"/>
                </a:cubicBezTo>
                <a:cubicBezTo>
                  <a:pt x="29" y="19"/>
                  <a:pt x="29" y="19"/>
                  <a:pt x="29" y="20"/>
                </a:cubicBezTo>
                <a:cubicBezTo>
                  <a:pt x="33" y="21"/>
                  <a:pt x="33" y="21"/>
                  <a:pt x="33" y="21"/>
                </a:cubicBezTo>
                <a:cubicBezTo>
                  <a:pt x="34" y="21"/>
                  <a:pt x="34" y="21"/>
                  <a:pt x="34" y="21"/>
                </a:cubicBezTo>
                <a:lnTo>
                  <a:pt x="34" y="26"/>
                </a:lnTo>
                <a:close/>
                <a:moveTo>
                  <a:pt x="17" y="17"/>
                </a:moveTo>
                <a:cubicBezTo>
                  <a:pt x="13" y="17"/>
                  <a:pt x="10" y="20"/>
                  <a:pt x="10" y="24"/>
                </a:cubicBezTo>
                <a:cubicBezTo>
                  <a:pt x="10" y="28"/>
                  <a:pt x="13" y="31"/>
                  <a:pt x="17" y="31"/>
                </a:cubicBezTo>
                <a:cubicBezTo>
                  <a:pt x="21" y="31"/>
                  <a:pt x="24" y="28"/>
                  <a:pt x="24" y="24"/>
                </a:cubicBezTo>
                <a:cubicBezTo>
                  <a:pt x="24" y="20"/>
                  <a:pt x="21" y="17"/>
                  <a:pt x="17" y="17"/>
                </a:cubicBezTo>
                <a:close/>
                <a:moveTo>
                  <a:pt x="51" y="12"/>
                </a:moveTo>
                <a:cubicBezTo>
                  <a:pt x="51" y="12"/>
                  <a:pt x="48" y="13"/>
                  <a:pt x="47" y="13"/>
                </a:cubicBezTo>
                <a:cubicBezTo>
                  <a:pt x="47" y="13"/>
                  <a:pt x="47" y="14"/>
                  <a:pt x="46" y="14"/>
                </a:cubicBezTo>
                <a:cubicBezTo>
                  <a:pt x="47" y="15"/>
                  <a:pt x="48" y="17"/>
                  <a:pt x="48" y="18"/>
                </a:cubicBezTo>
                <a:cubicBezTo>
                  <a:pt x="48" y="18"/>
                  <a:pt x="48" y="18"/>
                  <a:pt x="48" y="18"/>
                </a:cubicBezTo>
                <a:cubicBezTo>
                  <a:pt x="47" y="18"/>
                  <a:pt x="44" y="20"/>
                  <a:pt x="44" y="20"/>
                </a:cubicBezTo>
                <a:cubicBezTo>
                  <a:pt x="44" y="20"/>
                  <a:pt x="42" y="17"/>
                  <a:pt x="42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1" y="17"/>
                  <a:pt x="40" y="17"/>
                  <a:pt x="40" y="17"/>
                </a:cubicBezTo>
                <a:cubicBezTo>
                  <a:pt x="40" y="17"/>
                  <a:pt x="38" y="20"/>
                  <a:pt x="37" y="20"/>
                </a:cubicBezTo>
                <a:cubicBezTo>
                  <a:pt x="37" y="20"/>
                  <a:pt x="34" y="18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7"/>
                  <a:pt x="35" y="15"/>
                  <a:pt x="35" y="14"/>
                </a:cubicBezTo>
                <a:cubicBezTo>
                  <a:pt x="35" y="14"/>
                  <a:pt x="35" y="13"/>
                  <a:pt x="35" y="13"/>
                </a:cubicBezTo>
                <a:cubicBezTo>
                  <a:pt x="34" y="13"/>
                  <a:pt x="31" y="12"/>
                  <a:pt x="31" y="12"/>
                </a:cubicBezTo>
                <a:cubicBezTo>
                  <a:pt x="31" y="8"/>
                  <a:pt x="31" y="8"/>
                  <a:pt x="31" y="8"/>
                </a:cubicBezTo>
                <a:cubicBezTo>
                  <a:pt x="31" y="8"/>
                  <a:pt x="34" y="7"/>
                  <a:pt x="35" y="7"/>
                </a:cubicBezTo>
                <a:cubicBezTo>
                  <a:pt x="35" y="7"/>
                  <a:pt x="35" y="6"/>
                  <a:pt x="35" y="6"/>
                </a:cubicBezTo>
                <a:cubicBezTo>
                  <a:pt x="35" y="5"/>
                  <a:pt x="34" y="3"/>
                  <a:pt x="34" y="2"/>
                </a:cubicBezTo>
                <a:cubicBezTo>
                  <a:pt x="34" y="2"/>
                  <a:pt x="34" y="2"/>
                  <a:pt x="34" y="2"/>
                </a:cubicBezTo>
                <a:cubicBezTo>
                  <a:pt x="34" y="2"/>
                  <a:pt x="37" y="0"/>
                  <a:pt x="37" y="0"/>
                </a:cubicBezTo>
                <a:cubicBezTo>
                  <a:pt x="38" y="0"/>
                  <a:pt x="40" y="3"/>
                  <a:pt x="40" y="3"/>
                </a:cubicBezTo>
                <a:cubicBezTo>
                  <a:pt x="40" y="3"/>
                  <a:pt x="41" y="3"/>
                  <a:pt x="41" y="3"/>
                </a:cubicBezTo>
                <a:cubicBezTo>
                  <a:pt x="41" y="3"/>
                  <a:pt x="41" y="3"/>
                  <a:pt x="42" y="3"/>
                </a:cubicBezTo>
                <a:cubicBezTo>
                  <a:pt x="42" y="2"/>
                  <a:pt x="43" y="1"/>
                  <a:pt x="4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4" y="0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48" y="3"/>
                  <a:pt x="47" y="5"/>
                  <a:pt x="46" y="6"/>
                </a:cubicBezTo>
                <a:cubicBezTo>
                  <a:pt x="47" y="6"/>
                  <a:pt x="47" y="7"/>
                  <a:pt x="47" y="7"/>
                </a:cubicBezTo>
                <a:cubicBezTo>
                  <a:pt x="48" y="7"/>
                  <a:pt x="51" y="8"/>
                  <a:pt x="51" y="8"/>
                </a:cubicBezTo>
                <a:lnTo>
                  <a:pt x="51" y="12"/>
                </a:lnTo>
                <a:close/>
                <a:moveTo>
                  <a:pt x="51" y="39"/>
                </a:moveTo>
                <a:cubicBezTo>
                  <a:pt x="51" y="40"/>
                  <a:pt x="48" y="40"/>
                  <a:pt x="47" y="40"/>
                </a:cubicBezTo>
                <a:cubicBezTo>
                  <a:pt x="47" y="41"/>
                  <a:pt x="47" y="41"/>
                  <a:pt x="46" y="42"/>
                </a:cubicBezTo>
                <a:cubicBezTo>
                  <a:pt x="47" y="42"/>
                  <a:pt x="48" y="45"/>
                  <a:pt x="48" y="45"/>
                </a:cubicBezTo>
                <a:cubicBezTo>
                  <a:pt x="48" y="45"/>
                  <a:pt x="48" y="46"/>
                  <a:pt x="48" y="46"/>
                </a:cubicBezTo>
                <a:cubicBezTo>
                  <a:pt x="47" y="46"/>
                  <a:pt x="44" y="47"/>
                  <a:pt x="44" y="47"/>
                </a:cubicBezTo>
                <a:cubicBezTo>
                  <a:pt x="44" y="47"/>
                  <a:pt x="42" y="45"/>
                  <a:pt x="42" y="44"/>
                </a:cubicBezTo>
                <a:cubicBezTo>
                  <a:pt x="41" y="44"/>
                  <a:pt x="41" y="44"/>
                  <a:pt x="41" y="44"/>
                </a:cubicBezTo>
                <a:cubicBezTo>
                  <a:pt x="41" y="44"/>
                  <a:pt x="40" y="44"/>
                  <a:pt x="40" y="44"/>
                </a:cubicBezTo>
                <a:cubicBezTo>
                  <a:pt x="40" y="45"/>
                  <a:pt x="38" y="47"/>
                  <a:pt x="37" y="47"/>
                </a:cubicBezTo>
                <a:cubicBezTo>
                  <a:pt x="37" y="47"/>
                  <a:pt x="34" y="46"/>
                  <a:pt x="34" y="46"/>
                </a:cubicBezTo>
                <a:cubicBezTo>
                  <a:pt x="34" y="46"/>
                  <a:pt x="34" y="45"/>
                  <a:pt x="34" y="45"/>
                </a:cubicBezTo>
                <a:cubicBezTo>
                  <a:pt x="34" y="45"/>
                  <a:pt x="35" y="42"/>
                  <a:pt x="35" y="42"/>
                </a:cubicBezTo>
                <a:cubicBezTo>
                  <a:pt x="35" y="41"/>
                  <a:pt x="35" y="41"/>
                  <a:pt x="35" y="40"/>
                </a:cubicBezTo>
                <a:cubicBezTo>
                  <a:pt x="34" y="40"/>
                  <a:pt x="31" y="40"/>
                  <a:pt x="31" y="39"/>
                </a:cubicBezTo>
                <a:cubicBezTo>
                  <a:pt x="31" y="36"/>
                  <a:pt x="31" y="36"/>
                  <a:pt x="31" y="36"/>
                </a:cubicBezTo>
                <a:cubicBezTo>
                  <a:pt x="31" y="35"/>
                  <a:pt x="34" y="35"/>
                  <a:pt x="35" y="35"/>
                </a:cubicBezTo>
                <a:cubicBezTo>
                  <a:pt x="35" y="34"/>
                  <a:pt x="35" y="34"/>
                  <a:pt x="35" y="33"/>
                </a:cubicBezTo>
                <a:cubicBezTo>
                  <a:pt x="35" y="33"/>
                  <a:pt x="34" y="30"/>
                  <a:pt x="34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29"/>
                  <a:pt x="37" y="28"/>
                  <a:pt x="37" y="28"/>
                </a:cubicBezTo>
                <a:cubicBezTo>
                  <a:pt x="38" y="28"/>
                  <a:pt x="40" y="30"/>
                  <a:pt x="40" y="31"/>
                </a:cubicBezTo>
                <a:cubicBezTo>
                  <a:pt x="40" y="31"/>
                  <a:pt x="41" y="31"/>
                  <a:pt x="41" y="31"/>
                </a:cubicBezTo>
                <a:cubicBezTo>
                  <a:pt x="41" y="31"/>
                  <a:pt x="41" y="31"/>
                  <a:pt x="42" y="31"/>
                </a:cubicBezTo>
                <a:cubicBezTo>
                  <a:pt x="42" y="30"/>
                  <a:pt x="43" y="29"/>
                  <a:pt x="44" y="28"/>
                </a:cubicBezTo>
                <a:cubicBezTo>
                  <a:pt x="44" y="28"/>
                  <a:pt x="44" y="28"/>
                  <a:pt x="44" y="28"/>
                </a:cubicBezTo>
                <a:cubicBezTo>
                  <a:pt x="44" y="28"/>
                  <a:pt x="47" y="29"/>
                  <a:pt x="48" y="30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30"/>
                  <a:pt x="47" y="33"/>
                  <a:pt x="46" y="33"/>
                </a:cubicBezTo>
                <a:cubicBezTo>
                  <a:pt x="47" y="34"/>
                  <a:pt x="47" y="34"/>
                  <a:pt x="47" y="35"/>
                </a:cubicBezTo>
                <a:cubicBezTo>
                  <a:pt x="48" y="35"/>
                  <a:pt x="51" y="35"/>
                  <a:pt x="51" y="36"/>
                </a:cubicBezTo>
                <a:lnTo>
                  <a:pt x="51" y="39"/>
                </a:lnTo>
                <a:close/>
                <a:moveTo>
                  <a:pt x="41" y="7"/>
                </a:moveTo>
                <a:cubicBezTo>
                  <a:pt x="39" y="7"/>
                  <a:pt x="37" y="8"/>
                  <a:pt x="37" y="10"/>
                </a:cubicBezTo>
                <a:cubicBezTo>
                  <a:pt x="37" y="12"/>
                  <a:pt x="39" y="14"/>
                  <a:pt x="41" y="14"/>
                </a:cubicBezTo>
                <a:cubicBezTo>
                  <a:pt x="43" y="14"/>
                  <a:pt x="44" y="12"/>
                  <a:pt x="44" y="10"/>
                </a:cubicBezTo>
                <a:cubicBezTo>
                  <a:pt x="44" y="8"/>
                  <a:pt x="43" y="7"/>
                  <a:pt x="41" y="7"/>
                </a:cubicBezTo>
                <a:close/>
                <a:moveTo>
                  <a:pt x="41" y="34"/>
                </a:moveTo>
                <a:cubicBezTo>
                  <a:pt x="39" y="34"/>
                  <a:pt x="37" y="36"/>
                  <a:pt x="37" y="38"/>
                </a:cubicBezTo>
                <a:cubicBezTo>
                  <a:pt x="37" y="39"/>
                  <a:pt x="39" y="41"/>
                  <a:pt x="41" y="41"/>
                </a:cubicBezTo>
                <a:cubicBezTo>
                  <a:pt x="43" y="41"/>
                  <a:pt x="44" y="39"/>
                  <a:pt x="44" y="38"/>
                </a:cubicBezTo>
                <a:cubicBezTo>
                  <a:pt x="44" y="36"/>
                  <a:pt x="43" y="34"/>
                  <a:pt x="41" y="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+mj-lt"/>
            </a:endParaRPr>
          </a:p>
        </p:txBody>
      </p:sp>
      <p:sp>
        <p:nvSpPr>
          <p:cNvPr id="29" name="Freeform 208"/>
          <p:cNvSpPr>
            <a:spLocks noEditPoints="1"/>
          </p:cNvSpPr>
          <p:nvPr/>
        </p:nvSpPr>
        <p:spPr bwMode="auto">
          <a:xfrm>
            <a:off x="7174431" y="3462425"/>
            <a:ext cx="460690" cy="487791"/>
          </a:xfrm>
          <a:custGeom>
            <a:avLst/>
            <a:gdLst>
              <a:gd name="T0" fmla="*/ 42 w 43"/>
              <a:gd name="T1" fmla="*/ 28 h 46"/>
              <a:gd name="T2" fmla="*/ 38 w 43"/>
              <a:gd name="T3" fmla="*/ 25 h 46"/>
              <a:gd name="T4" fmla="*/ 38 w 43"/>
              <a:gd name="T5" fmla="*/ 21 h 46"/>
              <a:gd name="T6" fmla="*/ 42 w 43"/>
              <a:gd name="T7" fmla="*/ 17 h 46"/>
              <a:gd name="T8" fmla="*/ 41 w 43"/>
              <a:gd name="T9" fmla="*/ 15 h 46"/>
              <a:gd name="T10" fmla="*/ 36 w 43"/>
              <a:gd name="T11" fmla="*/ 15 h 46"/>
              <a:gd name="T12" fmla="*/ 34 w 43"/>
              <a:gd name="T13" fmla="*/ 12 h 46"/>
              <a:gd name="T14" fmla="*/ 37 w 43"/>
              <a:gd name="T15" fmla="*/ 4 h 46"/>
              <a:gd name="T16" fmla="*/ 36 w 43"/>
              <a:gd name="T17" fmla="*/ 2 h 46"/>
              <a:gd name="T18" fmla="*/ 29 w 43"/>
              <a:gd name="T19" fmla="*/ 6 h 46"/>
              <a:gd name="T20" fmla="*/ 25 w 43"/>
              <a:gd name="T21" fmla="*/ 5 h 46"/>
              <a:gd name="T22" fmla="*/ 23 w 43"/>
              <a:gd name="T23" fmla="*/ 1 h 46"/>
              <a:gd name="T24" fmla="*/ 20 w 43"/>
              <a:gd name="T25" fmla="*/ 1 h 46"/>
              <a:gd name="T26" fmla="*/ 18 w 43"/>
              <a:gd name="T27" fmla="*/ 5 h 46"/>
              <a:gd name="T28" fmla="*/ 14 w 43"/>
              <a:gd name="T29" fmla="*/ 6 h 46"/>
              <a:gd name="T30" fmla="*/ 10 w 43"/>
              <a:gd name="T31" fmla="*/ 5 h 46"/>
              <a:gd name="T32" fmla="*/ 8 w 43"/>
              <a:gd name="T33" fmla="*/ 6 h 46"/>
              <a:gd name="T34" fmla="*/ 8 w 43"/>
              <a:gd name="T35" fmla="*/ 10 h 46"/>
              <a:gd name="T36" fmla="*/ 5 w 43"/>
              <a:gd name="T37" fmla="*/ 14 h 46"/>
              <a:gd name="T38" fmla="*/ 2 w 43"/>
              <a:gd name="T39" fmla="*/ 15 h 46"/>
              <a:gd name="T40" fmla="*/ 1 w 43"/>
              <a:gd name="T41" fmla="*/ 17 h 46"/>
              <a:gd name="T42" fmla="*/ 5 w 43"/>
              <a:gd name="T43" fmla="*/ 21 h 46"/>
              <a:gd name="T44" fmla="*/ 5 w 43"/>
              <a:gd name="T45" fmla="*/ 25 h 46"/>
              <a:gd name="T46" fmla="*/ 1 w 43"/>
              <a:gd name="T47" fmla="*/ 28 h 46"/>
              <a:gd name="T48" fmla="*/ 2 w 43"/>
              <a:gd name="T49" fmla="*/ 30 h 46"/>
              <a:gd name="T50" fmla="*/ 7 w 43"/>
              <a:gd name="T51" fmla="*/ 31 h 46"/>
              <a:gd name="T52" fmla="*/ 9 w 43"/>
              <a:gd name="T53" fmla="*/ 34 h 46"/>
              <a:gd name="T54" fmla="*/ 6 w 43"/>
              <a:gd name="T55" fmla="*/ 42 h 46"/>
              <a:gd name="T56" fmla="*/ 8 w 43"/>
              <a:gd name="T57" fmla="*/ 43 h 46"/>
              <a:gd name="T58" fmla="*/ 14 w 43"/>
              <a:gd name="T59" fmla="*/ 40 h 46"/>
              <a:gd name="T60" fmla="*/ 18 w 43"/>
              <a:gd name="T61" fmla="*/ 41 h 46"/>
              <a:gd name="T62" fmla="*/ 20 w 43"/>
              <a:gd name="T63" fmla="*/ 44 h 46"/>
              <a:gd name="T64" fmla="*/ 23 w 43"/>
              <a:gd name="T65" fmla="*/ 44 h 46"/>
              <a:gd name="T66" fmla="*/ 25 w 43"/>
              <a:gd name="T67" fmla="*/ 40 h 46"/>
              <a:gd name="T68" fmla="*/ 29 w 43"/>
              <a:gd name="T69" fmla="*/ 39 h 46"/>
              <a:gd name="T70" fmla="*/ 33 w 43"/>
              <a:gd name="T71" fmla="*/ 41 h 46"/>
              <a:gd name="T72" fmla="*/ 35 w 43"/>
              <a:gd name="T73" fmla="*/ 39 h 46"/>
              <a:gd name="T74" fmla="*/ 35 w 43"/>
              <a:gd name="T75" fmla="*/ 35 h 46"/>
              <a:gd name="T76" fmla="*/ 38 w 43"/>
              <a:gd name="T77" fmla="*/ 32 h 46"/>
              <a:gd name="T78" fmla="*/ 41 w 43"/>
              <a:gd name="T79" fmla="*/ 31 h 46"/>
              <a:gd name="T80" fmla="*/ 42 w 43"/>
              <a:gd name="T81" fmla="*/ 28 h 46"/>
              <a:gd name="T82" fmla="*/ 24 w 43"/>
              <a:gd name="T83" fmla="*/ 33 h 46"/>
              <a:gd name="T84" fmla="*/ 19 w 43"/>
              <a:gd name="T85" fmla="*/ 33 h 46"/>
              <a:gd name="T86" fmla="*/ 19 w 43"/>
              <a:gd name="T87" fmla="*/ 28 h 46"/>
              <a:gd name="T88" fmla="*/ 24 w 43"/>
              <a:gd name="T89" fmla="*/ 28 h 46"/>
              <a:gd name="T90" fmla="*/ 24 w 43"/>
              <a:gd name="T91" fmla="*/ 33 h 46"/>
              <a:gd name="T92" fmla="*/ 24 w 43"/>
              <a:gd name="T93" fmla="*/ 25 h 46"/>
              <a:gd name="T94" fmla="*/ 19 w 43"/>
              <a:gd name="T95" fmla="*/ 25 h 46"/>
              <a:gd name="T96" fmla="*/ 19 w 43"/>
              <a:gd name="T97" fmla="*/ 13 h 46"/>
              <a:gd name="T98" fmla="*/ 24 w 43"/>
              <a:gd name="T99" fmla="*/ 13 h 46"/>
              <a:gd name="T100" fmla="*/ 24 w 43"/>
              <a:gd name="T101" fmla="*/ 25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3" h="46">
                <a:moveTo>
                  <a:pt x="42" y="28"/>
                </a:moveTo>
                <a:cubicBezTo>
                  <a:pt x="38" y="25"/>
                  <a:pt x="38" y="25"/>
                  <a:pt x="38" y="25"/>
                </a:cubicBezTo>
                <a:cubicBezTo>
                  <a:pt x="37" y="24"/>
                  <a:pt x="37" y="22"/>
                  <a:pt x="38" y="21"/>
                </a:cubicBezTo>
                <a:cubicBezTo>
                  <a:pt x="42" y="17"/>
                  <a:pt x="42" y="17"/>
                  <a:pt x="42" y="17"/>
                </a:cubicBezTo>
                <a:cubicBezTo>
                  <a:pt x="43" y="16"/>
                  <a:pt x="43" y="15"/>
                  <a:pt x="41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4" y="14"/>
                  <a:pt x="34" y="13"/>
                  <a:pt x="34" y="12"/>
                </a:cubicBezTo>
                <a:cubicBezTo>
                  <a:pt x="37" y="4"/>
                  <a:pt x="37" y="4"/>
                  <a:pt x="37" y="4"/>
                </a:cubicBezTo>
                <a:cubicBezTo>
                  <a:pt x="37" y="2"/>
                  <a:pt x="37" y="2"/>
                  <a:pt x="36" y="2"/>
                </a:cubicBezTo>
                <a:cubicBezTo>
                  <a:pt x="29" y="6"/>
                  <a:pt x="29" y="6"/>
                  <a:pt x="29" y="6"/>
                </a:cubicBezTo>
                <a:cubicBezTo>
                  <a:pt x="28" y="7"/>
                  <a:pt x="26" y="7"/>
                  <a:pt x="25" y="5"/>
                </a:cubicBezTo>
                <a:cubicBezTo>
                  <a:pt x="23" y="1"/>
                  <a:pt x="23" y="1"/>
                  <a:pt x="23" y="1"/>
                </a:cubicBezTo>
                <a:cubicBezTo>
                  <a:pt x="22" y="0"/>
                  <a:pt x="21" y="0"/>
                  <a:pt x="20" y="1"/>
                </a:cubicBezTo>
                <a:cubicBezTo>
                  <a:pt x="18" y="5"/>
                  <a:pt x="18" y="5"/>
                  <a:pt x="18" y="5"/>
                </a:cubicBezTo>
                <a:cubicBezTo>
                  <a:pt x="17" y="6"/>
                  <a:pt x="15" y="7"/>
                  <a:pt x="14" y="6"/>
                </a:cubicBezTo>
                <a:cubicBezTo>
                  <a:pt x="10" y="5"/>
                  <a:pt x="10" y="5"/>
                  <a:pt x="10" y="5"/>
                </a:cubicBezTo>
                <a:cubicBezTo>
                  <a:pt x="9" y="4"/>
                  <a:pt x="8" y="5"/>
                  <a:pt x="8" y="6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12"/>
                  <a:pt x="7" y="13"/>
                  <a:pt x="5" y="14"/>
                </a:cubicBezTo>
                <a:cubicBezTo>
                  <a:pt x="2" y="15"/>
                  <a:pt x="2" y="15"/>
                  <a:pt x="2" y="15"/>
                </a:cubicBezTo>
                <a:cubicBezTo>
                  <a:pt x="0" y="15"/>
                  <a:pt x="0" y="16"/>
                  <a:pt x="1" y="17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2"/>
                  <a:pt x="6" y="24"/>
                  <a:pt x="5" y="25"/>
                </a:cubicBezTo>
                <a:cubicBezTo>
                  <a:pt x="1" y="28"/>
                  <a:pt x="1" y="28"/>
                  <a:pt x="1" y="28"/>
                </a:cubicBezTo>
                <a:cubicBezTo>
                  <a:pt x="0" y="29"/>
                  <a:pt x="0" y="30"/>
                  <a:pt x="2" y="30"/>
                </a:cubicBezTo>
                <a:cubicBezTo>
                  <a:pt x="7" y="31"/>
                  <a:pt x="7" y="31"/>
                  <a:pt x="7" y="31"/>
                </a:cubicBezTo>
                <a:cubicBezTo>
                  <a:pt x="8" y="31"/>
                  <a:pt x="9" y="33"/>
                  <a:pt x="9" y="34"/>
                </a:cubicBezTo>
                <a:cubicBezTo>
                  <a:pt x="6" y="42"/>
                  <a:pt x="6" y="42"/>
                  <a:pt x="6" y="42"/>
                </a:cubicBezTo>
                <a:cubicBezTo>
                  <a:pt x="6" y="43"/>
                  <a:pt x="6" y="44"/>
                  <a:pt x="8" y="43"/>
                </a:cubicBezTo>
                <a:cubicBezTo>
                  <a:pt x="14" y="40"/>
                  <a:pt x="14" y="40"/>
                  <a:pt x="14" y="40"/>
                </a:cubicBezTo>
                <a:cubicBezTo>
                  <a:pt x="15" y="39"/>
                  <a:pt x="17" y="39"/>
                  <a:pt x="18" y="41"/>
                </a:cubicBezTo>
                <a:cubicBezTo>
                  <a:pt x="20" y="44"/>
                  <a:pt x="20" y="44"/>
                  <a:pt x="20" y="44"/>
                </a:cubicBezTo>
                <a:cubicBezTo>
                  <a:pt x="21" y="46"/>
                  <a:pt x="22" y="46"/>
                  <a:pt x="23" y="44"/>
                </a:cubicBezTo>
                <a:cubicBezTo>
                  <a:pt x="25" y="40"/>
                  <a:pt x="25" y="40"/>
                  <a:pt x="25" y="40"/>
                </a:cubicBezTo>
                <a:cubicBezTo>
                  <a:pt x="26" y="39"/>
                  <a:pt x="28" y="38"/>
                  <a:pt x="29" y="39"/>
                </a:cubicBezTo>
                <a:cubicBezTo>
                  <a:pt x="33" y="41"/>
                  <a:pt x="33" y="41"/>
                  <a:pt x="33" y="41"/>
                </a:cubicBezTo>
                <a:cubicBezTo>
                  <a:pt x="34" y="42"/>
                  <a:pt x="35" y="41"/>
                  <a:pt x="35" y="39"/>
                </a:cubicBezTo>
                <a:cubicBezTo>
                  <a:pt x="35" y="35"/>
                  <a:pt x="35" y="35"/>
                  <a:pt x="35" y="35"/>
                </a:cubicBezTo>
                <a:cubicBezTo>
                  <a:pt x="35" y="34"/>
                  <a:pt x="36" y="32"/>
                  <a:pt x="38" y="32"/>
                </a:cubicBezTo>
                <a:cubicBezTo>
                  <a:pt x="41" y="31"/>
                  <a:pt x="41" y="31"/>
                  <a:pt x="41" y="31"/>
                </a:cubicBezTo>
                <a:cubicBezTo>
                  <a:pt x="43" y="30"/>
                  <a:pt x="43" y="29"/>
                  <a:pt x="42" y="28"/>
                </a:cubicBezTo>
                <a:close/>
                <a:moveTo>
                  <a:pt x="24" y="33"/>
                </a:moveTo>
                <a:cubicBezTo>
                  <a:pt x="19" y="33"/>
                  <a:pt x="19" y="33"/>
                  <a:pt x="19" y="33"/>
                </a:cubicBezTo>
                <a:cubicBezTo>
                  <a:pt x="19" y="28"/>
                  <a:pt x="19" y="28"/>
                  <a:pt x="19" y="28"/>
                </a:cubicBezTo>
                <a:cubicBezTo>
                  <a:pt x="24" y="28"/>
                  <a:pt x="24" y="28"/>
                  <a:pt x="24" y="28"/>
                </a:cubicBezTo>
                <a:lnTo>
                  <a:pt x="24" y="33"/>
                </a:lnTo>
                <a:close/>
                <a:moveTo>
                  <a:pt x="24" y="25"/>
                </a:moveTo>
                <a:cubicBezTo>
                  <a:pt x="19" y="25"/>
                  <a:pt x="19" y="25"/>
                  <a:pt x="19" y="25"/>
                </a:cubicBezTo>
                <a:cubicBezTo>
                  <a:pt x="19" y="13"/>
                  <a:pt x="19" y="13"/>
                  <a:pt x="19" y="13"/>
                </a:cubicBezTo>
                <a:cubicBezTo>
                  <a:pt x="24" y="13"/>
                  <a:pt x="24" y="13"/>
                  <a:pt x="24" y="13"/>
                </a:cubicBezTo>
                <a:lnTo>
                  <a:pt x="24" y="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+mj-lt"/>
            </a:endParaRPr>
          </a:p>
        </p:txBody>
      </p:sp>
      <p:sp>
        <p:nvSpPr>
          <p:cNvPr id="36" name="Redondear rectángulo de esquina diagonal 4"/>
          <p:cNvSpPr/>
          <p:nvPr/>
        </p:nvSpPr>
        <p:spPr>
          <a:xfrm>
            <a:off x="7686261" y="0"/>
            <a:ext cx="4505740" cy="450761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DE ATENCIÓN TRIPLE CORONA</a:t>
            </a:r>
            <a:endParaRPr lang="es-CO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7" name="Picture 2" descr="C:\Users\calm9639\AppData\Local\Microsoft\Windows\Temporary Internet Files\Content.Outlook\KKSCAZBI\corona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7" t="26194" r="12090" b="27761"/>
          <a:stretch/>
        </p:blipFill>
        <p:spPr bwMode="auto">
          <a:xfrm>
            <a:off x="5154345" y="3016503"/>
            <a:ext cx="1892553" cy="170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85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31" grpId="0" animBg="1"/>
      <p:bldP spid="21" grpId="0" animBg="1"/>
      <p:bldP spid="22" grpId="0" animBg="1"/>
      <p:bldP spid="23" grpId="0" animBg="1"/>
      <p:bldP spid="25" grpId="0" animBg="1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Redondear rectángulo de esquina diagonal 4"/>
          <p:cNvSpPr/>
          <p:nvPr/>
        </p:nvSpPr>
        <p:spPr>
          <a:xfrm>
            <a:off x="7686261" y="0"/>
            <a:ext cx="4505740" cy="450761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AVANCE MODELO DE ATENCIÓN TRIPLE CORONA</a:t>
            </a:r>
            <a:endParaRPr lang="es-CO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Picture 2" descr="C:\Users\calm9639\AppData\Local\Microsoft\Windows\Temporary Internet Files\Content.Outlook\KKSCAZBI\corona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7" t="26194" r="12090" b="27761"/>
          <a:stretch/>
        </p:blipFill>
        <p:spPr bwMode="auto">
          <a:xfrm>
            <a:off x="5108758" y="141098"/>
            <a:ext cx="1892553" cy="170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n 6"/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r="55156"/>
          <a:stretch/>
        </p:blipFill>
        <p:spPr>
          <a:xfrm>
            <a:off x="3261827" y="1706834"/>
            <a:ext cx="3889612" cy="3347705"/>
          </a:xfrm>
          <a:prstGeom prst="rect">
            <a:avLst/>
          </a:prstGeom>
        </p:spPr>
      </p:pic>
      <p:graphicFrame>
        <p:nvGraphicFramePr>
          <p:cNvPr id="32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290698"/>
              </p:ext>
            </p:extLst>
          </p:nvPr>
        </p:nvGraphicFramePr>
        <p:xfrm>
          <a:off x="3561028" y="4980541"/>
          <a:ext cx="3291210" cy="901418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2232248"/>
                <a:gridCol w="1058962"/>
              </a:tblGrid>
              <a:tr h="450709">
                <a:tc>
                  <a:txBody>
                    <a:bodyPr/>
                    <a:lstStyle/>
                    <a:p>
                      <a:pPr algn="l" fontAlgn="ctr"/>
                      <a:r>
                        <a:rPr lang="es-CO" sz="1600" b="1" u="none" strike="noStrike" dirty="0" smtClean="0">
                          <a:effectLst/>
                        </a:rPr>
                        <a:t>Índice </a:t>
                      </a:r>
                      <a:r>
                        <a:rPr lang="es-CO" sz="1600" b="1" u="none" strike="noStrike" dirty="0">
                          <a:effectLst/>
                        </a:rPr>
                        <a:t>de Envejecimiento</a:t>
                      </a:r>
                      <a:endParaRPr lang="es-CO" sz="1600" b="1" i="0" u="none" strike="noStrike" dirty="0">
                        <a:effectLst/>
                        <a:latin typeface="MS Sans Serif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600" b="1" u="none" strike="noStrike">
                          <a:effectLst/>
                        </a:rPr>
                        <a:t>197%</a:t>
                      </a:r>
                      <a:endParaRPr lang="es-CO" sz="1600" b="1" i="0" u="none" strike="noStrike">
                        <a:effectLst/>
                        <a:latin typeface="MS Sans Serif"/>
                      </a:endParaRPr>
                    </a:p>
                  </a:txBody>
                  <a:tcPr marL="9525" marR="9525" marT="9525" marB="0" anchor="ctr"/>
                </a:tc>
              </a:tr>
              <a:tr h="450709">
                <a:tc>
                  <a:txBody>
                    <a:bodyPr/>
                    <a:lstStyle/>
                    <a:p>
                      <a:pPr algn="l" fontAlgn="ctr"/>
                      <a:r>
                        <a:rPr lang="es-CO" sz="1600" b="1" u="none" strike="noStrike" dirty="0">
                          <a:effectLst/>
                        </a:rPr>
                        <a:t>% Mayor o = de 60 años</a:t>
                      </a:r>
                      <a:endParaRPr lang="es-CO" sz="1600" b="1" i="0" u="none" strike="noStrike" dirty="0">
                        <a:effectLst/>
                        <a:latin typeface="MS Sans Serif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CO" sz="1600" b="1" u="none" strike="noStrike" dirty="0">
                          <a:effectLst/>
                        </a:rPr>
                        <a:t>28%</a:t>
                      </a:r>
                      <a:endParaRPr lang="es-CO" sz="1600" b="1" i="0" u="none" strike="noStrike" dirty="0">
                        <a:effectLst/>
                        <a:latin typeface="MS Sans Serif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pSp>
        <p:nvGrpSpPr>
          <p:cNvPr id="5" name="4 Grupo"/>
          <p:cNvGrpSpPr/>
          <p:nvPr/>
        </p:nvGrpSpPr>
        <p:grpSpPr>
          <a:xfrm>
            <a:off x="356636" y="2158068"/>
            <a:ext cx="3384646" cy="3347705"/>
            <a:chOff x="-52804" y="1871460"/>
            <a:chExt cx="3384646" cy="3347705"/>
          </a:xfrm>
        </p:grpSpPr>
        <p:pic>
          <p:nvPicPr>
            <p:cNvPr id="30" name="Imagen 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l="58722" r="2256"/>
            <a:stretch/>
          </p:blipFill>
          <p:spPr>
            <a:xfrm>
              <a:off x="-52804" y="1871460"/>
              <a:ext cx="3384646" cy="3347705"/>
            </a:xfrm>
            <a:prstGeom prst="rect">
              <a:avLst/>
            </a:prstGeom>
          </p:spPr>
        </p:pic>
        <p:sp>
          <p:nvSpPr>
            <p:cNvPr id="4" name="3 CuadroTexto"/>
            <p:cNvSpPr txBox="1"/>
            <p:nvPr/>
          </p:nvSpPr>
          <p:spPr>
            <a:xfrm>
              <a:off x="693243" y="2729552"/>
              <a:ext cx="185889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89.260 Usuarios*</a:t>
              </a:r>
            </a:p>
            <a:p>
              <a:pPr algn="ctr"/>
              <a:r>
                <a:rPr lang="es-CO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111.143 Productos MP</a:t>
              </a:r>
              <a:endParaRPr lang="es-CO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3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430457"/>
              </p:ext>
            </p:extLst>
          </p:nvPr>
        </p:nvGraphicFramePr>
        <p:xfrm>
          <a:off x="7151439" y="2275182"/>
          <a:ext cx="4206632" cy="1944216"/>
        </p:xfrm>
        <a:graphic>
          <a:graphicData uri="http://schemas.openxmlformats.org/drawingml/2006/table">
            <a:tbl>
              <a:tblPr firstRow="1" lastRow="1">
                <a:tableStyleId>{7DF18680-E054-41AD-8BC1-D1AEF772440D}</a:tableStyleId>
              </a:tblPr>
              <a:tblGrid>
                <a:gridCol w="1768005"/>
                <a:gridCol w="1165567"/>
                <a:gridCol w="1273060"/>
              </a:tblGrid>
              <a:tr h="16192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GRUPO DE RIESGO</a:t>
                      </a:r>
                      <a:endParaRPr lang="es-CO" sz="1400" b="0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S Sans Serif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CANTIDAD DE AFILIADOS</a:t>
                      </a:r>
                      <a:endParaRPr lang="es-CO" sz="1400" b="0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S Sans Serif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400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PROPORCIÓN</a:t>
                      </a:r>
                      <a:endParaRPr lang="es-CO" sz="1400" b="0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S Sans Serif"/>
                      </a:endParaRPr>
                    </a:p>
                  </a:txBody>
                  <a:tcPr marL="9525" marR="9525" marT="9525" marB="0" anchor="ctr"/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</a:rPr>
                        <a:t>NO CRONICO (RIESGO POTENCIAL)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S Sans Serif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dirty="0" smtClean="0">
                          <a:effectLst/>
                        </a:rPr>
                        <a:t>70.225 </a:t>
                      </a:r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MS Sans Serif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</a:rPr>
                        <a:t>86%</a:t>
                      </a:r>
                      <a:endParaRPr lang="es-CO" sz="1600" b="0" i="0" u="none" strike="noStrike" dirty="0">
                        <a:effectLst/>
                        <a:latin typeface="MS Sans Serif"/>
                      </a:endParaRPr>
                    </a:p>
                  </a:txBody>
                  <a:tcPr marL="9525" marR="9525" marT="9525" marB="0" anchor="ctr"/>
                </a:tc>
              </a:tr>
              <a:tr h="351646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>
                          <a:effectLst/>
                        </a:rPr>
                        <a:t>CRONICO</a:t>
                      </a:r>
                      <a:endParaRPr lang="es-CO" sz="1400" b="0" i="0" u="none" strike="noStrike">
                        <a:effectLst/>
                        <a:latin typeface="MS Sans Serif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dirty="0" smtClean="0">
                          <a:effectLst/>
                        </a:rPr>
                        <a:t>10.344 </a:t>
                      </a:r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MS Sans Serif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</a:rPr>
                        <a:t>13%</a:t>
                      </a:r>
                      <a:endParaRPr lang="es-CO" sz="1600" b="0" i="0" u="none" strike="noStrike" dirty="0">
                        <a:effectLst/>
                        <a:latin typeface="MS Sans Serif"/>
                      </a:endParaRPr>
                    </a:p>
                  </a:txBody>
                  <a:tcPr marL="9525" marR="9525" marT="9525" marB="0" anchor="ctr"/>
                </a:tc>
              </a:tr>
              <a:tr h="360040">
                <a:tc>
                  <a:txBody>
                    <a:bodyPr/>
                    <a:lstStyle/>
                    <a:p>
                      <a:pPr algn="l" fontAlgn="b"/>
                      <a:r>
                        <a:rPr lang="es-CO" sz="1400" u="none" strike="noStrike" dirty="0">
                          <a:effectLst/>
                        </a:rPr>
                        <a:t>MULTICRONICO</a:t>
                      </a:r>
                      <a:endParaRPr lang="es-CO" sz="1400" b="1" i="0" u="none" strike="noStrike" dirty="0">
                        <a:solidFill>
                          <a:srgbClr val="000000"/>
                        </a:solidFill>
                        <a:effectLst/>
                        <a:latin typeface="MS Sans Serif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u="none" strike="noStrike" dirty="0" smtClean="0">
                          <a:effectLst/>
                        </a:rPr>
                        <a:t>869 </a:t>
                      </a:r>
                      <a:endParaRPr lang="es-CO" sz="1600" b="1" i="0" u="none" strike="noStrike" dirty="0">
                        <a:solidFill>
                          <a:srgbClr val="000000"/>
                        </a:solidFill>
                        <a:effectLst/>
                        <a:latin typeface="MS Sans Serif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/>
                        </a:rPr>
                        <a:t>1%</a:t>
                      </a:r>
                      <a:endParaRPr lang="es-CO" sz="1600" b="0" i="0" u="none" strike="noStrike" dirty="0">
                        <a:effectLst/>
                        <a:latin typeface="MS Sans Serif"/>
                      </a:endParaRPr>
                    </a:p>
                  </a:txBody>
                  <a:tcPr marL="9525" marR="9525" marT="9525" marB="0" anchor="ctr"/>
                </a:tc>
              </a:tr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TOTAL**</a:t>
                      </a:r>
                      <a:endParaRPr lang="es-CO" sz="1400" b="0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S Sans Serif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81.438 </a:t>
                      </a:r>
                      <a:endParaRPr lang="es-CO" sz="1600" b="0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S Sans Serif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6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100%</a:t>
                      </a:r>
                      <a:endParaRPr lang="es-CO" sz="1600" b="0" i="0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S Sans Serif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6" name="5 CuadroTexto"/>
          <p:cNvSpPr txBox="1"/>
          <p:nvPr/>
        </p:nvSpPr>
        <p:spPr>
          <a:xfrm>
            <a:off x="9526155" y="4203510"/>
            <a:ext cx="1910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**Solo usuarios con MI</a:t>
            </a:r>
            <a:endParaRPr lang="es-CO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33 CuadroTexto"/>
          <p:cNvSpPr txBox="1"/>
          <p:nvPr/>
        </p:nvSpPr>
        <p:spPr>
          <a:xfrm>
            <a:off x="1189159" y="4230806"/>
            <a:ext cx="1513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dirty="0" smtClean="0"/>
              <a:t>*En las tres líneas</a:t>
            </a:r>
            <a:endParaRPr lang="es-CO" sz="1400" b="1" dirty="0"/>
          </a:p>
        </p:txBody>
      </p:sp>
    </p:spTree>
    <p:extLst>
      <p:ext uri="{BB962C8B-B14F-4D97-AF65-F5344CB8AC3E}">
        <p14:creationId xmlns:p14="http://schemas.microsoft.com/office/powerpoint/2010/main" val="89169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-125229" y="2464182"/>
            <a:ext cx="1651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smtClean="0"/>
              <a:t>Usuario Triple Corona</a:t>
            </a:r>
            <a:endParaRPr lang="es-ES" sz="1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1528791" y="2500793"/>
            <a:ext cx="771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Usuario Común </a:t>
            </a:r>
            <a:r>
              <a:rPr lang="es-CO" sz="1400" dirty="0"/>
              <a:t>66.318</a:t>
            </a:r>
            <a:endParaRPr lang="es-ES" sz="1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1484178" y="4139722"/>
            <a:ext cx="1075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Usuario Compartido 15.120</a:t>
            </a:r>
            <a:endParaRPr lang="es-ES" sz="1400" dirty="0"/>
          </a:p>
        </p:txBody>
      </p:sp>
      <p:sp>
        <p:nvSpPr>
          <p:cNvPr id="8" name="Cerrar llave 7"/>
          <p:cNvSpPr/>
          <p:nvPr/>
        </p:nvSpPr>
        <p:spPr>
          <a:xfrm>
            <a:off x="1258254" y="3202183"/>
            <a:ext cx="204716" cy="863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9" name="Group 60"/>
          <p:cNvGrpSpPr>
            <a:grpSpLocks/>
          </p:cNvGrpSpPr>
          <p:nvPr/>
        </p:nvGrpSpPr>
        <p:grpSpPr bwMode="auto">
          <a:xfrm>
            <a:off x="2814458" y="3407426"/>
            <a:ext cx="1092200" cy="1174023"/>
            <a:chOff x="1429" y="1792"/>
            <a:chExt cx="688" cy="814"/>
          </a:xfrm>
        </p:grpSpPr>
        <p:pic>
          <p:nvPicPr>
            <p:cNvPr id="10" name="Picture 6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9" y="2093"/>
              <a:ext cx="624" cy="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 Box 62"/>
            <p:cNvSpPr txBox="1">
              <a:spLocks noChangeArrowheads="1"/>
            </p:cNvSpPr>
            <p:nvPr/>
          </p:nvSpPr>
          <p:spPr bwMode="auto">
            <a:xfrm>
              <a:off x="1429" y="1792"/>
              <a:ext cx="688" cy="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CO" sz="1000" b="1" dirty="0" smtClean="0">
                  <a:latin typeface="Arial Narrow" panose="020B0606020202030204" pitchFamily="34" charset="0"/>
                </a:rPr>
                <a:t>Punto de Experiencia MP</a:t>
              </a:r>
              <a:endParaRPr lang="es-ES" sz="1000" b="1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15" name="タイトル 23"/>
          <p:cNvSpPr txBox="1">
            <a:spLocks/>
          </p:cNvSpPr>
          <p:nvPr/>
        </p:nvSpPr>
        <p:spPr>
          <a:xfrm>
            <a:off x="847782" y="245660"/>
            <a:ext cx="10514687" cy="480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ja-JP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hlinkClick r:id="rId3" action="ppaction://hlinkfile"/>
              </a:rPr>
              <a:t>Modelo</a:t>
            </a:r>
            <a:r>
              <a:rPr kumimoji="1" lang="en-US" altLang="ja-JP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hlinkClick r:id="rId3" action="ppaction://hlinkfile"/>
              </a:rPr>
              <a:t> de </a:t>
            </a:r>
            <a:r>
              <a:rPr kumimoji="1" lang="en-US" altLang="ja-JP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hlinkClick r:id="rId3" action="ppaction://hlinkfile"/>
              </a:rPr>
              <a:t>Servicio</a:t>
            </a:r>
            <a:r>
              <a:rPr kumimoji="1" lang="en-US" altLang="ja-JP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hlinkClick r:id="rId3" action="ppaction://hlinkfile"/>
              </a:rPr>
              <a:t> Administrativo al </a:t>
            </a:r>
            <a:r>
              <a:rPr kumimoji="1" lang="en-US" altLang="ja-JP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hlinkClick r:id="rId3" action="ppaction://hlinkfile"/>
              </a:rPr>
              <a:t>Asociado</a:t>
            </a:r>
            <a:endParaRPr kumimoji="1" lang="ja-JP" altLang="en-US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cxnSp>
        <p:nvCxnSpPr>
          <p:cNvPr id="20" name="Conector recto de flecha 19"/>
          <p:cNvCxnSpPr/>
          <p:nvPr/>
        </p:nvCxnSpPr>
        <p:spPr>
          <a:xfrm flipV="1">
            <a:off x="2300506" y="2741083"/>
            <a:ext cx="346217" cy="49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>
            <a:off x="2305179" y="3633983"/>
            <a:ext cx="261794" cy="505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4547076" y="2741083"/>
            <a:ext cx="1260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Recepción de todas sus solicitudes de Servicio</a:t>
            </a:r>
            <a:endParaRPr lang="es-ES" sz="1400" dirty="0"/>
          </a:p>
        </p:txBody>
      </p:sp>
      <p:pic>
        <p:nvPicPr>
          <p:cNvPr id="24" name="Picture 29" descr="MCj04339430000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929" y="1740282"/>
            <a:ext cx="7239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uadroTexto 24"/>
          <p:cNvSpPr txBox="1"/>
          <p:nvPr/>
        </p:nvSpPr>
        <p:spPr>
          <a:xfrm>
            <a:off x="2875930" y="1302013"/>
            <a:ext cx="1092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/>
              <a:t>CAC- </a:t>
            </a:r>
            <a:r>
              <a:rPr lang="es-ES" sz="1400" b="1" i="1" dirty="0" smtClean="0"/>
              <a:t>Nuevo Modelo</a:t>
            </a:r>
            <a:endParaRPr lang="es-ES" sz="1400" b="1" i="1" dirty="0"/>
          </a:p>
        </p:txBody>
      </p:sp>
      <p:sp>
        <p:nvSpPr>
          <p:cNvPr id="26" name="CuadroTexto 25"/>
          <p:cNvSpPr txBox="1"/>
          <p:nvPr/>
        </p:nvSpPr>
        <p:spPr>
          <a:xfrm>
            <a:off x="2841351" y="2761851"/>
            <a:ext cx="1200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/>
              <a:t>CANAL VIRTUAL MP</a:t>
            </a:r>
            <a:endParaRPr lang="es-ES" sz="1200" b="1" dirty="0"/>
          </a:p>
        </p:txBody>
      </p:sp>
      <p:cxnSp>
        <p:nvCxnSpPr>
          <p:cNvPr id="28" name="Conector recto de flecha 27"/>
          <p:cNvCxnSpPr/>
          <p:nvPr/>
        </p:nvCxnSpPr>
        <p:spPr>
          <a:xfrm>
            <a:off x="2300506" y="3479747"/>
            <a:ext cx="4539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errar llave 28"/>
          <p:cNvSpPr/>
          <p:nvPr/>
        </p:nvSpPr>
        <p:spPr>
          <a:xfrm>
            <a:off x="4047461" y="1584041"/>
            <a:ext cx="371607" cy="4357780"/>
          </a:xfrm>
          <a:prstGeom prst="rightBrace">
            <a:avLst>
              <a:gd name="adj1" fmla="val 0"/>
              <a:gd name="adj2" fmla="val 402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uadroTexto 29"/>
          <p:cNvSpPr txBox="1"/>
          <p:nvPr/>
        </p:nvSpPr>
        <p:spPr>
          <a:xfrm>
            <a:off x="5934144" y="914678"/>
            <a:ext cx="12146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Ordenes MP N1 Entrega inmediata</a:t>
            </a:r>
            <a:endParaRPr lang="es-ES" sz="1400" dirty="0"/>
          </a:p>
        </p:txBody>
      </p:sp>
      <p:sp>
        <p:nvSpPr>
          <p:cNvPr id="31" name="CuadroTexto 30"/>
          <p:cNvSpPr txBox="1"/>
          <p:nvPr/>
        </p:nvSpPr>
        <p:spPr>
          <a:xfrm>
            <a:off x="5909987" y="1869851"/>
            <a:ext cx="1799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Ordenes MP N2 Entrega 48 horas a través de correo electrónico</a:t>
            </a:r>
            <a:endParaRPr lang="es-ES" sz="1400" dirty="0"/>
          </a:p>
        </p:txBody>
      </p:sp>
      <p:sp>
        <p:nvSpPr>
          <p:cNvPr id="32" name="CuadroTexto 31"/>
          <p:cNvSpPr txBox="1"/>
          <p:nvPr/>
        </p:nvSpPr>
        <p:spPr>
          <a:xfrm>
            <a:off x="5934144" y="3239457"/>
            <a:ext cx="17805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Ordenes POS se graban y auditan con entrega en </a:t>
            </a:r>
            <a:r>
              <a:rPr lang="es-ES" sz="1400" dirty="0" smtClean="0">
                <a:solidFill>
                  <a:srgbClr val="FF0000"/>
                </a:solidFill>
              </a:rPr>
              <a:t>48</a:t>
            </a:r>
            <a:r>
              <a:rPr lang="es-ES" sz="1400" dirty="0" smtClean="0"/>
              <a:t> horas a través de correo electrónico</a:t>
            </a:r>
            <a:endParaRPr lang="es-ES" sz="1400" dirty="0"/>
          </a:p>
        </p:txBody>
      </p:sp>
      <p:sp>
        <p:nvSpPr>
          <p:cNvPr id="33" name="CuadroTexto 32"/>
          <p:cNvSpPr txBox="1"/>
          <p:nvPr/>
        </p:nvSpPr>
        <p:spPr>
          <a:xfrm>
            <a:off x="5939427" y="4618382"/>
            <a:ext cx="17700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Ordenes NO POS se ingresan y envían a un canal exclusivo en EPS para grabación y auditoria . </a:t>
            </a:r>
            <a:r>
              <a:rPr lang="es-ES" sz="1400" dirty="0"/>
              <a:t>E</a:t>
            </a:r>
            <a:r>
              <a:rPr lang="es-ES" sz="1400" dirty="0" smtClean="0"/>
              <a:t>ntrega </a:t>
            </a:r>
            <a:r>
              <a:rPr lang="es-ES" sz="1400" dirty="0"/>
              <a:t>en </a:t>
            </a:r>
            <a:r>
              <a:rPr lang="es-ES" sz="1400" dirty="0" smtClean="0">
                <a:solidFill>
                  <a:srgbClr val="FF0000"/>
                </a:solidFill>
              </a:rPr>
              <a:t>72</a:t>
            </a:r>
            <a:r>
              <a:rPr lang="es-ES" sz="1400" dirty="0" smtClean="0"/>
              <a:t> </a:t>
            </a:r>
            <a:r>
              <a:rPr lang="es-ES" sz="1400" dirty="0"/>
              <a:t>horas a través de correo </a:t>
            </a:r>
            <a:r>
              <a:rPr lang="es-ES" sz="1400" dirty="0" smtClean="0"/>
              <a:t>electrónico.</a:t>
            </a:r>
            <a:endParaRPr lang="es-ES" sz="1400" dirty="0"/>
          </a:p>
        </p:txBody>
      </p:sp>
      <p:cxnSp>
        <p:nvCxnSpPr>
          <p:cNvPr id="38" name="Conector angular 37"/>
          <p:cNvCxnSpPr>
            <a:stCxn id="23" idx="0"/>
          </p:cNvCxnSpPr>
          <p:nvPr/>
        </p:nvCxnSpPr>
        <p:spPr>
          <a:xfrm rot="5400000" flipH="1" flipV="1">
            <a:off x="4690289" y="1541571"/>
            <a:ext cx="1686609" cy="71241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angular 39"/>
          <p:cNvCxnSpPr>
            <a:stCxn id="23" idx="3"/>
            <a:endCxn id="31" idx="1"/>
          </p:cNvCxnSpPr>
          <p:nvPr/>
        </p:nvCxnSpPr>
        <p:spPr>
          <a:xfrm flipV="1">
            <a:off x="5807694" y="2346905"/>
            <a:ext cx="102293" cy="8712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angular 41"/>
          <p:cNvCxnSpPr>
            <a:stCxn id="23" idx="2"/>
            <a:endCxn id="33" idx="1"/>
          </p:cNvCxnSpPr>
          <p:nvPr/>
        </p:nvCxnSpPr>
        <p:spPr>
          <a:xfrm rot="16200000" flipH="1">
            <a:off x="4696701" y="4175874"/>
            <a:ext cx="1723411" cy="7620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angular 43"/>
          <p:cNvCxnSpPr>
            <a:stCxn id="23" idx="3"/>
            <a:endCxn id="32" idx="1"/>
          </p:cNvCxnSpPr>
          <p:nvPr/>
        </p:nvCxnSpPr>
        <p:spPr>
          <a:xfrm>
            <a:off x="5807694" y="3218137"/>
            <a:ext cx="126450" cy="6060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uadroTexto 57"/>
          <p:cNvSpPr txBox="1"/>
          <p:nvPr/>
        </p:nvSpPr>
        <p:spPr>
          <a:xfrm>
            <a:off x="8471494" y="3143873"/>
            <a:ext cx="13721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 smtClean="0"/>
              <a:t>Contacto telefónico para garantizar recepción,  entendimiento y comunicar beneficios </a:t>
            </a:r>
            <a:endParaRPr lang="es-ES" sz="1400" dirty="0"/>
          </a:p>
        </p:txBody>
      </p:sp>
      <p:sp>
        <p:nvSpPr>
          <p:cNvPr id="59" name="Cerrar llave 58"/>
          <p:cNvSpPr/>
          <p:nvPr/>
        </p:nvSpPr>
        <p:spPr>
          <a:xfrm>
            <a:off x="7841185" y="2346905"/>
            <a:ext cx="356884" cy="3110793"/>
          </a:xfrm>
          <a:prstGeom prst="rightBrace">
            <a:avLst>
              <a:gd name="adj1" fmla="val 1621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CuadroTexto 59"/>
          <p:cNvSpPr txBox="1"/>
          <p:nvPr/>
        </p:nvSpPr>
        <p:spPr>
          <a:xfrm>
            <a:off x="10421162" y="3479747"/>
            <a:ext cx="13721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 smtClean="0"/>
              <a:t>Seguimiento permanente a pacientes en GRO</a:t>
            </a:r>
            <a:endParaRPr lang="es-ES" sz="1400" dirty="0"/>
          </a:p>
        </p:txBody>
      </p:sp>
      <p:cxnSp>
        <p:nvCxnSpPr>
          <p:cNvPr id="62" name="Conector recto de flecha 61"/>
          <p:cNvCxnSpPr>
            <a:stCxn id="58" idx="3"/>
            <a:endCxn id="60" idx="1"/>
          </p:cNvCxnSpPr>
          <p:nvPr/>
        </p:nvCxnSpPr>
        <p:spPr>
          <a:xfrm>
            <a:off x="9843650" y="3944092"/>
            <a:ext cx="577512" cy="12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60"/>
          <p:cNvGrpSpPr>
            <a:grpSpLocks/>
          </p:cNvGrpSpPr>
          <p:nvPr/>
        </p:nvGrpSpPr>
        <p:grpSpPr bwMode="auto">
          <a:xfrm>
            <a:off x="2791982" y="5428870"/>
            <a:ext cx="990600" cy="1060459"/>
            <a:chOff x="1429" y="1888"/>
            <a:chExt cx="624" cy="775"/>
          </a:xfrm>
        </p:grpSpPr>
        <p:pic>
          <p:nvPicPr>
            <p:cNvPr id="35" name="Picture 6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9" y="2093"/>
              <a:ext cx="624" cy="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 Box 62"/>
            <p:cNvSpPr txBox="1">
              <a:spLocks noChangeArrowheads="1"/>
            </p:cNvSpPr>
            <p:nvPr/>
          </p:nvSpPr>
          <p:spPr bwMode="auto">
            <a:xfrm>
              <a:off x="1429" y="1888"/>
              <a:ext cx="590" cy="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s-CO" sz="1000" b="1" dirty="0" smtClean="0">
                  <a:latin typeface="Arial Narrow" panose="020B0606020202030204" pitchFamily="34" charset="0"/>
                </a:rPr>
                <a:t>Sala SIP EPS</a:t>
              </a:r>
              <a:endParaRPr lang="es-ES" sz="1000" b="1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9" name="CuadroTexto 38"/>
          <p:cNvSpPr txBox="1"/>
          <p:nvPr/>
        </p:nvSpPr>
        <p:spPr>
          <a:xfrm>
            <a:off x="2767977" y="4878386"/>
            <a:ext cx="1200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/>
              <a:t>CANAL VIRTUAL EPS</a:t>
            </a:r>
            <a:endParaRPr lang="es-ES" sz="1200" b="1" dirty="0"/>
          </a:p>
        </p:txBody>
      </p:sp>
      <p:sp>
        <p:nvSpPr>
          <p:cNvPr id="16" name="CuadroTexto 15"/>
          <p:cNvSpPr txBox="1"/>
          <p:nvPr/>
        </p:nvSpPr>
        <p:spPr>
          <a:xfrm>
            <a:off x="8370277" y="379828"/>
            <a:ext cx="33110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b="1" dirty="0" smtClean="0"/>
              <a:t>CAC Nuevo Modelo: </a:t>
            </a:r>
            <a:r>
              <a:rPr lang="es-ES" sz="1600" dirty="0" smtClean="0"/>
              <a:t>Personal propio de Coomeva Salud , integral, conocedor de los procesos y resolutivo.</a:t>
            </a:r>
            <a:endParaRPr lang="es-ES" sz="1600" dirty="0"/>
          </a:p>
        </p:txBody>
      </p:sp>
      <p:pic>
        <p:nvPicPr>
          <p:cNvPr id="37" name="Picture 2" descr="C:\Users\calm9639\AppData\Local\Microsoft\Windows\Temporary Internet Files\Content.Outlook\KKSCAZBI\corona.jp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7" t="26194" r="12090" b="27761"/>
          <a:stretch/>
        </p:blipFill>
        <p:spPr bwMode="auto">
          <a:xfrm>
            <a:off x="80649" y="2993427"/>
            <a:ext cx="1288715" cy="115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97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23" grpId="0"/>
      <p:bldP spid="23" grpId="1"/>
      <p:bldP spid="25" grpId="0"/>
      <p:bldP spid="26" grpId="0"/>
      <p:bldP spid="26" grpId="1"/>
      <p:bldP spid="26" grpId="2"/>
      <p:bldP spid="29" grpId="0" animBg="1"/>
      <p:bldP spid="29" grpId="1" animBg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58" grpId="0"/>
      <p:bldP spid="58" grpId="1"/>
      <p:bldP spid="59" grpId="0" animBg="1"/>
      <p:bldP spid="59" grpId="1" animBg="1"/>
      <p:bldP spid="60" grpId="0"/>
      <p:bldP spid="60" grpId="1"/>
      <p:bldP spid="39" grpId="0"/>
      <p:bldP spid="39" grpId="1"/>
      <p:bldP spid="16" grpId="0"/>
      <p:bldP spid="1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Redondear rectángulo de esquina diagonal 4"/>
          <p:cNvSpPr/>
          <p:nvPr/>
        </p:nvSpPr>
        <p:spPr>
          <a:xfrm>
            <a:off x="7686261" y="0"/>
            <a:ext cx="4505740" cy="450761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PREMISAS MODELO DE SERVICIO </a:t>
            </a:r>
            <a:endParaRPr lang="es-CO" sz="1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Picture 2" descr="C:\Users\calm9639\AppData\Local\Microsoft\Windows\Temporary Internet Files\Content.Outlook\KKSCAZBI\corona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7" t="26194" r="12090" b="27761"/>
          <a:stretch/>
        </p:blipFill>
        <p:spPr bwMode="auto">
          <a:xfrm>
            <a:off x="5108758" y="141098"/>
            <a:ext cx="1892553" cy="170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80" y="1935543"/>
            <a:ext cx="11088709" cy="409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0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rot="5400000">
            <a:off x="5658974" y="4818678"/>
            <a:ext cx="828000" cy="0"/>
          </a:xfrm>
          <a:prstGeom prst="line">
            <a:avLst/>
          </a:prstGeom>
          <a:ln w="3175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rot="5400000">
            <a:off x="5658974" y="3299507"/>
            <a:ext cx="828000" cy="0"/>
          </a:xfrm>
          <a:prstGeom prst="line">
            <a:avLst/>
          </a:prstGeom>
          <a:ln w="3175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72974" y="1552274"/>
            <a:ext cx="0" cy="601373"/>
          </a:xfrm>
          <a:prstGeom prst="line">
            <a:avLst/>
          </a:prstGeom>
          <a:ln w="31750" cmpd="sng">
            <a:solidFill>
              <a:schemeClr val="bg1">
                <a:lumMod val="75000"/>
              </a:schemeClr>
            </a:solidFill>
            <a:prstDash val="solid"/>
            <a:headEnd type="oval" w="med" len="med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" name="Group 133"/>
          <p:cNvGrpSpPr/>
          <p:nvPr/>
        </p:nvGrpSpPr>
        <p:grpSpPr>
          <a:xfrm>
            <a:off x="5683023" y="2138119"/>
            <a:ext cx="804661" cy="805334"/>
            <a:chOff x="5249342" y="1406453"/>
            <a:chExt cx="648499" cy="649042"/>
          </a:xfrm>
        </p:grpSpPr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rgbClr val="00BBD6">
                <a:alpha val="72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rgbClr val="00BBD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1</a:t>
              </a:r>
              <a:endParaRPr lang="en-US" sz="3200" b="1" dirty="0"/>
            </a:p>
          </p:txBody>
        </p:sp>
      </p:grpSp>
      <p:grpSp>
        <p:nvGrpSpPr>
          <p:cNvPr id="51" name="Group 133"/>
          <p:cNvGrpSpPr/>
          <p:nvPr/>
        </p:nvGrpSpPr>
        <p:grpSpPr>
          <a:xfrm>
            <a:off x="5683023" y="3658695"/>
            <a:ext cx="804661" cy="805334"/>
            <a:chOff x="5249342" y="1406453"/>
            <a:chExt cx="648499" cy="649042"/>
          </a:xfrm>
        </p:grpSpPr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rgbClr val="FF642E">
                <a:alpha val="72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rgbClr val="FF642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bg1"/>
                  </a:solidFill>
                </a:rPr>
                <a:t>2</a:t>
              </a:r>
              <a:endParaRPr lang="en-US" sz="3200" b="1" dirty="0"/>
            </a:p>
          </p:txBody>
        </p:sp>
      </p:grpSp>
      <p:grpSp>
        <p:nvGrpSpPr>
          <p:cNvPr id="54" name="Group 133"/>
          <p:cNvGrpSpPr/>
          <p:nvPr/>
        </p:nvGrpSpPr>
        <p:grpSpPr>
          <a:xfrm>
            <a:off x="5683023" y="5189969"/>
            <a:ext cx="804661" cy="805334"/>
            <a:chOff x="5249342" y="1406453"/>
            <a:chExt cx="648499" cy="649042"/>
          </a:xfrm>
        </p:grpSpPr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rgbClr val="9BC319">
                <a:alpha val="72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rgbClr val="9BC319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bg1"/>
                  </a:solidFill>
                </a:rPr>
                <a:t>3</a:t>
              </a:r>
              <a:endParaRPr lang="en-US" sz="3200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685372" y="1761938"/>
            <a:ext cx="2862829" cy="1577863"/>
            <a:chOff x="8611450" y="3260822"/>
            <a:chExt cx="2862829" cy="1577863"/>
          </a:xfrm>
        </p:grpSpPr>
        <p:sp>
          <p:nvSpPr>
            <p:cNvPr id="30" name="TextBox 29"/>
            <p:cNvSpPr txBox="1"/>
            <p:nvPr/>
          </p:nvSpPr>
          <p:spPr>
            <a:xfrm>
              <a:off x="8611450" y="3546023"/>
              <a:ext cx="2349846" cy="12926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es-CO" sz="1400" dirty="0">
                  <a:cs typeface="Clear Sans Light" panose="020B0303030202020304" pitchFamily="34" charset="0"/>
                </a:rPr>
                <a:t>47 a nivel </a:t>
              </a:r>
              <a:r>
                <a:rPr lang="es-CO" sz="1400" dirty="0" smtClean="0">
                  <a:cs typeface="Clear Sans Light" panose="020B0303030202020304" pitchFamily="34" charset="0"/>
                </a:rPr>
                <a:t>nacional</a:t>
              </a:r>
              <a:endParaRPr lang="es-CO" sz="1400" dirty="0">
                <a:cs typeface="Clear Sans Light" panose="020B0303030202020304" pitchFamily="34" charset="0"/>
              </a:endParaRPr>
            </a:p>
            <a:p>
              <a:pPr>
                <a:defRPr/>
              </a:pPr>
              <a:r>
                <a:rPr lang="es-CO" sz="1400" dirty="0">
                  <a:cs typeface="Clear Sans Light" panose="020B0303030202020304" pitchFamily="34" charset="0"/>
                </a:rPr>
                <a:t>Atención integral en: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s-CO" sz="1400" dirty="0">
                  <a:cs typeface="Clear Sans Light" panose="020B0303030202020304" pitchFamily="34" charset="0"/>
                </a:rPr>
                <a:t>Autorizaciones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s-CO" sz="1400" dirty="0">
                  <a:cs typeface="Clear Sans Light" panose="020B0303030202020304" pitchFamily="34" charset="0"/>
                </a:rPr>
                <a:t>Reembolsos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s-CO" sz="1400" dirty="0">
                  <a:cs typeface="Clear Sans Light" panose="020B0303030202020304" pitchFamily="34" charset="0"/>
                </a:rPr>
                <a:t>Carné y Facturas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s-CO" sz="1400" dirty="0">
                  <a:cs typeface="Clear Sans Light" panose="020B0303030202020304" pitchFamily="34" charset="0"/>
                </a:rPr>
                <a:t>Certificados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611451" y="3260822"/>
              <a:ext cx="286282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 err="1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lear Sans" panose="020B0503030202020304" pitchFamily="34" charset="0"/>
                </a:rPr>
                <a:t>Puntos</a:t>
              </a:r>
              <a:r>
                <a:rPr lang="en-GB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lear Sans" panose="020B0503030202020304" pitchFamily="34" charset="0"/>
                </a:rPr>
                <a:t> </a:t>
              </a:r>
              <a:r>
                <a:rPr lang="en-GB" dirty="0" err="1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lear Sans" panose="020B0503030202020304" pitchFamily="34" charset="0"/>
                </a:rPr>
                <a:t>Presenciales</a:t>
              </a:r>
              <a:endParaRPr lang="en-GB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lear Sans" panose="020B05030302020203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685372" y="5002701"/>
            <a:ext cx="5188180" cy="1146975"/>
            <a:chOff x="8611450" y="3260822"/>
            <a:chExt cx="2862829" cy="1146975"/>
          </a:xfrm>
        </p:grpSpPr>
        <p:sp>
          <p:nvSpPr>
            <p:cNvPr id="33" name="TextBox 32"/>
            <p:cNvSpPr txBox="1"/>
            <p:nvPr/>
          </p:nvSpPr>
          <p:spPr>
            <a:xfrm>
              <a:off x="8611450" y="3546023"/>
              <a:ext cx="2349846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s-CO"/>
              </a:defPPr>
              <a:lvl1pPr algn="r">
                <a:defRPr sz="12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lear Sans Light" panose="020B0303030202020304" pitchFamily="34" charset="0"/>
                </a:defRPr>
              </a:lvl1pPr>
            </a:lstStyle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s-CO" sz="1400" dirty="0">
                  <a:effectLst/>
                </a:rPr>
                <a:t>Sistema de turnos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s-CO" sz="1400" dirty="0">
                  <a:effectLst/>
                </a:rPr>
                <a:t>Ajuste perfiles Ejecutivos de a</a:t>
              </a:r>
              <a:r>
                <a:rPr lang="es-CO" sz="1400" dirty="0" smtClean="0">
                  <a:effectLst/>
                </a:rPr>
                <a:t>tención</a:t>
              </a:r>
              <a:endParaRPr lang="es-CO" sz="1400" dirty="0">
                <a:effectLst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s-CO" sz="1400" dirty="0">
                  <a:effectLst/>
                </a:rPr>
                <a:t>Implementar Estándar de personal</a:t>
              </a:r>
            </a:p>
            <a:p>
              <a:pPr algn="l"/>
              <a:endParaRPr lang="en-US" sz="1400" dirty="0">
                <a:effectLst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611451" y="3260822"/>
              <a:ext cx="286282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lear Sans" panose="020B0503030202020304" pitchFamily="34" charset="0"/>
                </a:rPr>
                <a:t>¿</a:t>
              </a:r>
              <a:r>
                <a:rPr lang="en-GB" dirty="0" err="1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lear Sans" panose="020B0503030202020304" pitchFamily="34" charset="0"/>
                </a:rPr>
                <a:t>Qué</a:t>
              </a:r>
              <a:r>
                <a:rPr lang="en-GB" dirty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lear Sans" panose="020B0503030202020304" pitchFamily="34" charset="0"/>
                </a:rPr>
                <a:t> </a:t>
              </a:r>
              <a:r>
                <a:rPr lang="en-GB" dirty="0" err="1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lear Sans" panose="020B0503030202020304" pitchFamily="34" charset="0"/>
                </a:rPr>
                <a:t>sigue</a:t>
              </a:r>
              <a:r>
                <a:rPr lang="en-GB" dirty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lear Sans" panose="020B0503030202020304" pitchFamily="34" charset="0"/>
                </a:rPr>
                <a:t>?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77421" y="3238392"/>
            <a:ext cx="5528819" cy="1824084"/>
            <a:chOff x="8366272" y="3260822"/>
            <a:chExt cx="2338763" cy="1824084"/>
          </a:xfrm>
        </p:grpSpPr>
        <p:sp>
          <p:nvSpPr>
            <p:cNvPr id="36" name="TextBox 35"/>
            <p:cNvSpPr txBox="1"/>
            <p:nvPr/>
          </p:nvSpPr>
          <p:spPr>
            <a:xfrm>
              <a:off x="8366272" y="3546023"/>
              <a:ext cx="2338763" cy="15388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-285750">
                <a:buFont typeface="Arial" charset="0"/>
                <a:buChar char="•"/>
              </a:pPr>
              <a:r>
                <a:rPr lang="en-US" sz="1600" b="1" i="1" dirty="0" err="1">
                  <a:cs typeface="Clear Sans Light" panose="020B0303030202020304" pitchFamily="34" charset="0"/>
                </a:rPr>
                <a:t>Casilla</a:t>
              </a:r>
              <a:r>
                <a:rPr lang="en-US" sz="1600" b="1" i="1" dirty="0">
                  <a:cs typeface="Clear Sans Light" panose="020B0303030202020304" pitchFamily="34" charset="0"/>
                </a:rPr>
                <a:t> </a:t>
              </a:r>
              <a:r>
                <a:rPr lang="en-US" sz="1600" b="1" i="1" dirty="0" err="1">
                  <a:cs typeface="Clear Sans Light" panose="020B0303030202020304" pitchFamily="34" charset="0"/>
                </a:rPr>
                <a:t>preferencial</a:t>
              </a:r>
              <a:r>
                <a:rPr lang="en-US" sz="1600" b="1" i="1" dirty="0">
                  <a:cs typeface="Clear Sans Light" panose="020B0303030202020304" pitchFamily="34" charset="0"/>
                </a:rPr>
                <a:t> para </a:t>
              </a:r>
              <a:r>
                <a:rPr lang="en-US" sz="1600" b="1" i="1" dirty="0" err="1">
                  <a:cs typeface="Clear Sans Light" panose="020B0303030202020304" pitchFamily="34" charset="0"/>
                </a:rPr>
                <a:t>asociados</a:t>
              </a:r>
              <a:endParaRPr lang="en-US" sz="1600" b="1" i="1" dirty="0">
                <a:cs typeface="Clear Sans Light" panose="020B0303030202020304" pitchFamily="34" charset="0"/>
              </a:endParaRPr>
            </a:p>
            <a:p>
              <a:pPr marL="285750" indent="-285750" algn="just">
                <a:buFont typeface="Arial" charset="0"/>
                <a:buChar char="•"/>
              </a:pPr>
              <a:r>
                <a:rPr lang="en-US" sz="1400" dirty="0" err="1">
                  <a:cs typeface="Clear Sans Light" panose="020B0303030202020304" pitchFamily="34" charset="0"/>
                </a:rPr>
                <a:t>Registro</a:t>
              </a:r>
              <a:r>
                <a:rPr lang="en-US" sz="1400" dirty="0">
                  <a:cs typeface="Clear Sans Light" panose="020B0303030202020304" pitchFamily="34" charset="0"/>
                </a:rPr>
                <a:t> de 100% de </a:t>
              </a:r>
              <a:r>
                <a:rPr lang="en-US" sz="1400" dirty="0" err="1">
                  <a:cs typeface="Clear Sans Light" panose="020B0303030202020304" pitchFamily="34" charset="0"/>
                </a:rPr>
                <a:t>manifestaciones</a:t>
              </a:r>
              <a:endParaRPr lang="en-US" sz="1400" dirty="0">
                <a:cs typeface="Clear Sans Light" panose="020B0303030202020304" pitchFamily="34" charset="0"/>
              </a:endParaRPr>
            </a:p>
            <a:p>
              <a:pPr marL="285750" indent="-285750" algn="just">
                <a:buFont typeface="Arial" charset="0"/>
                <a:buChar char="•"/>
              </a:pPr>
              <a:r>
                <a:rPr lang="en-US" sz="1400" dirty="0" err="1">
                  <a:cs typeface="Clear Sans Light" panose="020B0303030202020304" pitchFamily="34" charset="0"/>
                </a:rPr>
                <a:t>Estándar</a:t>
              </a:r>
              <a:r>
                <a:rPr lang="en-US" sz="1400" dirty="0">
                  <a:cs typeface="Clear Sans Light" panose="020B0303030202020304" pitchFamily="34" charset="0"/>
                </a:rPr>
                <a:t> de </a:t>
              </a:r>
              <a:r>
                <a:rPr lang="en-US" sz="1400" dirty="0" err="1">
                  <a:cs typeface="Clear Sans Light" panose="020B0303030202020304" pitchFamily="34" charset="0"/>
                </a:rPr>
                <a:t>infraestructura</a:t>
              </a:r>
              <a:r>
                <a:rPr lang="en-US" sz="1400" dirty="0">
                  <a:cs typeface="Clear Sans Light" panose="020B0303030202020304" pitchFamily="34" charset="0"/>
                </a:rPr>
                <a:t> para </a:t>
              </a:r>
              <a:r>
                <a:rPr lang="en-US" sz="1400" dirty="0" err="1">
                  <a:cs typeface="Clear Sans Light" panose="020B0303030202020304" pitchFamily="34" charset="0"/>
                </a:rPr>
                <a:t>Puntos</a:t>
              </a:r>
              <a:r>
                <a:rPr lang="en-US" sz="1400" dirty="0">
                  <a:cs typeface="Clear Sans Light" panose="020B0303030202020304" pitchFamily="34" charset="0"/>
                </a:rPr>
                <a:t> de </a:t>
              </a:r>
              <a:r>
                <a:rPr lang="en-US" sz="1400" dirty="0" err="1">
                  <a:cs typeface="Clear Sans Light" panose="020B0303030202020304" pitchFamily="34" charset="0"/>
                </a:rPr>
                <a:t>Experiencia</a:t>
              </a:r>
              <a:endParaRPr lang="en-US" sz="1400" dirty="0">
                <a:cs typeface="Clear Sans Light" panose="020B0303030202020304" pitchFamily="34" charset="0"/>
              </a:endParaRPr>
            </a:p>
            <a:p>
              <a:pPr marL="285750" indent="-285750" algn="just">
                <a:buFont typeface="Arial" charset="0"/>
                <a:buChar char="•"/>
              </a:pPr>
              <a:r>
                <a:rPr lang="en-US" sz="1400" dirty="0" err="1">
                  <a:cs typeface="Clear Sans Light" panose="020B0303030202020304" pitchFamily="34" charset="0"/>
                </a:rPr>
                <a:t>Estándar</a:t>
              </a:r>
              <a:r>
                <a:rPr lang="en-US" sz="1400" dirty="0">
                  <a:cs typeface="Clear Sans Light" panose="020B0303030202020304" pitchFamily="34" charset="0"/>
                </a:rPr>
                <a:t> de personal para  </a:t>
              </a:r>
              <a:r>
                <a:rPr lang="en-US" sz="1400" dirty="0" err="1">
                  <a:cs typeface="Clear Sans Light" panose="020B0303030202020304" pitchFamily="34" charset="0"/>
                </a:rPr>
                <a:t>Puntos</a:t>
              </a:r>
              <a:r>
                <a:rPr lang="en-US" sz="1400" dirty="0">
                  <a:cs typeface="Clear Sans Light" panose="020B0303030202020304" pitchFamily="34" charset="0"/>
                </a:rPr>
                <a:t> de </a:t>
              </a:r>
              <a:r>
                <a:rPr lang="en-US" sz="1400" dirty="0" err="1">
                  <a:cs typeface="Clear Sans Light" panose="020B0303030202020304" pitchFamily="34" charset="0"/>
                </a:rPr>
                <a:t>Experiencia</a:t>
              </a:r>
              <a:endParaRPr lang="en-US" sz="1400" dirty="0">
                <a:cs typeface="Clear Sans Light" panose="020B0303030202020304" pitchFamily="34" charset="0"/>
              </a:endParaRPr>
            </a:p>
            <a:p>
              <a:pPr marL="285750" indent="-285750" algn="just">
                <a:buFont typeface="Arial" charset="0"/>
                <a:buChar char="•"/>
              </a:pPr>
              <a:r>
                <a:rPr lang="en-US" sz="1400" dirty="0" err="1">
                  <a:cs typeface="Clear Sans Light" panose="020B0303030202020304" pitchFamily="34" charset="0"/>
                </a:rPr>
                <a:t>Experiencias</a:t>
              </a:r>
              <a:r>
                <a:rPr lang="en-US" sz="1400" dirty="0">
                  <a:cs typeface="Clear Sans Light" panose="020B0303030202020304" pitchFamily="34" charset="0"/>
                </a:rPr>
                <a:t> en </a:t>
              </a:r>
              <a:r>
                <a:rPr lang="en-US" sz="1400" dirty="0" err="1">
                  <a:cs typeface="Clear Sans Light" panose="020B0303030202020304" pitchFamily="34" charset="0"/>
                </a:rPr>
                <a:t>puntos</a:t>
              </a:r>
              <a:r>
                <a:rPr lang="en-US" sz="1400" dirty="0">
                  <a:cs typeface="Clear Sans Light" panose="020B0303030202020304" pitchFamily="34" charset="0"/>
                </a:rPr>
                <a:t>: </a:t>
              </a:r>
              <a:r>
                <a:rPr lang="en-US" sz="1400" dirty="0" err="1" smtClean="0">
                  <a:cs typeface="Clear Sans Light" panose="020B0303030202020304" pitchFamily="34" charset="0"/>
                </a:rPr>
                <a:t>Odotipo</a:t>
              </a:r>
              <a:r>
                <a:rPr lang="en-US" sz="1400" dirty="0">
                  <a:cs typeface="Clear Sans Light" panose="020B0303030202020304" pitchFamily="34" charset="0"/>
                </a:rPr>
                <a:t>, </a:t>
              </a:r>
              <a:r>
                <a:rPr lang="en-US" sz="1400" dirty="0" err="1">
                  <a:cs typeface="Clear Sans Light" panose="020B0303030202020304" pitchFamily="34" charset="0"/>
                </a:rPr>
                <a:t>WiFi</a:t>
              </a:r>
              <a:r>
                <a:rPr lang="en-US" sz="1400" dirty="0">
                  <a:cs typeface="Clear Sans Light" panose="020B0303030202020304" pitchFamily="34" charset="0"/>
                </a:rPr>
                <a:t>, </a:t>
              </a:r>
              <a:r>
                <a:rPr lang="en-US" sz="1400" dirty="0" err="1">
                  <a:cs typeface="Clear Sans Light" panose="020B0303030202020304" pitchFamily="34" charset="0"/>
                </a:rPr>
                <a:t>dulces</a:t>
              </a:r>
              <a:r>
                <a:rPr lang="en-US" sz="1400" dirty="0">
                  <a:cs typeface="Clear Sans Light" panose="020B0303030202020304" pitchFamily="34" charset="0"/>
                </a:rPr>
                <a:t>, </a:t>
              </a:r>
              <a:r>
                <a:rPr lang="en-US" sz="1400" dirty="0" err="1">
                  <a:cs typeface="Clear Sans Light" panose="020B0303030202020304" pitchFamily="34" charset="0"/>
                </a:rPr>
                <a:t>bebidas</a:t>
              </a:r>
              <a:r>
                <a:rPr lang="en-US" sz="1400" dirty="0">
                  <a:cs typeface="Clear Sans Light" panose="020B0303030202020304" pitchFamily="34" charset="0"/>
                </a:rPr>
                <a:t> de </a:t>
              </a:r>
              <a:r>
                <a:rPr lang="en-US" sz="1400" dirty="0" err="1">
                  <a:cs typeface="Clear Sans Light" panose="020B0303030202020304" pitchFamily="34" charset="0"/>
                </a:rPr>
                <a:t>cortesía</a:t>
              </a:r>
              <a:r>
                <a:rPr lang="en-US" sz="1400" dirty="0">
                  <a:cs typeface="Clear Sans Light" panose="020B0303030202020304" pitchFamily="34" charset="0"/>
                </a:rPr>
                <a:t>, </a:t>
              </a:r>
              <a:r>
                <a:rPr lang="en-US" sz="1400" dirty="0" err="1">
                  <a:cs typeface="Clear Sans Light" panose="020B0303030202020304" pitchFamily="34" charset="0"/>
                </a:rPr>
                <a:t>revistas</a:t>
              </a:r>
              <a:endParaRPr lang="en-US" sz="1400" dirty="0">
                <a:cs typeface="Clear Sans Light" panose="020B0303030202020304" pitchFamily="34" charset="0"/>
              </a:endParaRPr>
            </a:p>
            <a:p>
              <a:pPr marL="285750" indent="-285750" algn="just">
                <a:buFont typeface="Arial" charset="0"/>
                <a:buChar char="•"/>
              </a:pPr>
              <a:r>
                <a:rPr lang="en-US" sz="1400" dirty="0" err="1">
                  <a:cs typeface="Clear Sans Light" panose="020B0303030202020304" pitchFamily="34" charset="0"/>
                </a:rPr>
                <a:t>Implementación</a:t>
              </a:r>
              <a:r>
                <a:rPr lang="en-US" sz="1400" dirty="0">
                  <a:cs typeface="Clear Sans Light" panose="020B0303030202020304" pitchFamily="34" charset="0"/>
                </a:rPr>
                <a:t> Plan de </a:t>
              </a:r>
              <a:r>
                <a:rPr lang="en-US" sz="1400" dirty="0" err="1">
                  <a:cs typeface="Clear Sans Light" panose="020B0303030202020304" pitchFamily="34" charset="0"/>
                </a:rPr>
                <a:t>Incentivos</a:t>
              </a:r>
              <a:r>
                <a:rPr lang="en-US" sz="1400" dirty="0">
                  <a:cs typeface="Clear Sans Light" panose="020B0303030202020304" pitchFamily="34" charset="0"/>
                </a:rPr>
                <a:t> para Ejecutivos de </a:t>
              </a:r>
              <a:r>
                <a:rPr lang="en-US" sz="1400" dirty="0" err="1">
                  <a:cs typeface="Clear Sans Light" panose="020B0303030202020304" pitchFamily="34" charset="0"/>
                </a:rPr>
                <a:t>Atención</a:t>
              </a:r>
              <a:r>
                <a:rPr lang="en-US" sz="1400" dirty="0">
                  <a:cs typeface="Clear Sans Light" panose="020B0303030202020304" pitchFamily="34" charset="0"/>
                </a:rPr>
                <a:t> Integral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366273" y="3260822"/>
              <a:ext cx="233127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GB" dirty="0" err="1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lear Sans" panose="020B0503030202020304" pitchFamily="34" charset="0"/>
                </a:rPr>
                <a:t>Oportunidad</a:t>
              </a:r>
              <a:r>
                <a:rPr lang="en-GB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lear Sans" panose="020B0503030202020304" pitchFamily="34" charset="0"/>
                </a:rPr>
                <a:t> </a:t>
              </a:r>
              <a:r>
                <a:rPr lang="en-GB" dirty="0" err="1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lear Sans" panose="020B0503030202020304" pitchFamily="34" charset="0"/>
                </a:rPr>
                <a:t>en</a:t>
              </a:r>
              <a:r>
                <a:rPr lang="en-GB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lear Sans" panose="020B0503030202020304" pitchFamily="34" charset="0"/>
                </a:rPr>
                <a:t> </a:t>
              </a:r>
              <a:r>
                <a:rPr lang="en-GB" dirty="0" err="1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lear Sans" panose="020B0503030202020304" pitchFamily="34" charset="0"/>
                </a:rPr>
                <a:t>respuestas</a:t>
              </a:r>
              <a:r>
                <a:rPr lang="en-GB" dirty="0" smtClean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lear Sans" panose="020B0503030202020304" pitchFamily="34" charset="0"/>
                </a:rPr>
                <a:t>:</a:t>
              </a:r>
              <a:endPara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lear Sans" panose="020B0503030202020304" pitchFamily="34" charset="0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269846" y="2036550"/>
            <a:ext cx="21411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rgbClr val="00B0F0"/>
                </a:solidFill>
              </a:rPr>
              <a:t>2015</a:t>
            </a:r>
            <a:endParaRPr lang="en-US" altLang="zh-CN" sz="2000" dirty="0" smtClean="0">
              <a:solidFill>
                <a:srgbClr val="00B0F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269846" y="5101317"/>
            <a:ext cx="21411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rgbClr val="92D050"/>
                </a:solidFill>
              </a:rPr>
              <a:t>2017</a:t>
            </a:r>
            <a:endParaRPr lang="en-US" altLang="zh-CN" sz="2000" dirty="0" smtClean="0">
              <a:solidFill>
                <a:srgbClr val="92D05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62926" y="3655256"/>
            <a:ext cx="21411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accent2"/>
                </a:solidFill>
              </a:rPr>
              <a:t>2016</a:t>
            </a:r>
            <a:endParaRPr lang="en-US" altLang="zh-CN" sz="2000" dirty="0" smtClean="0">
              <a:solidFill>
                <a:schemeClr val="accent2"/>
              </a:solidFill>
            </a:endParaRPr>
          </a:p>
        </p:txBody>
      </p:sp>
      <p:sp>
        <p:nvSpPr>
          <p:cNvPr id="47" name="Redondear rectángulo de esquina diagonal 4"/>
          <p:cNvSpPr/>
          <p:nvPr/>
        </p:nvSpPr>
        <p:spPr>
          <a:xfrm>
            <a:off x="7688687" y="0"/>
            <a:ext cx="4503314" cy="450761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CANALES DE EXPERIENCIA</a:t>
            </a:r>
            <a:r>
              <a:rPr lang="es-CO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(Presenciales)</a:t>
            </a:r>
          </a:p>
        </p:txBody>
      </p:sp>
      <p:cxnSp>
        <p:nvCxnSpPr>
          <p:cNvPr id="38" name="Straight Connector 2"/>
          <p:cNvCxnSpPr/>
          <p:nvPr/>
        </p:nvCxnSpPr>
        <p:spPr>
          <a:xfrm rot="5400000">
            <a:off x="5661246" y="6390470"/>
            <a:ext cx="828000" cy="0"/>
          </a:xfrm>
          <a:prstGeom prst="line">
            <a:avLst/>
          </a:prstGeom>
          <a:ln w="3175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898" y="2421270"/>
            <a:ext cx="3401654" cy="254858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3208243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rot="5400000">
            <a:off x="5658974" y="404799"/>
            <a:ext cx="828000" cy="0"/>
          </a:xfrm>
          <a:prstGeom prst="line">
            <a:avLst/>
          </a:prstGeom>
          <a:ln w="3175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Straight Connector 1"/>
          <p:cNvCxnSpPr/>
          <p:nvPr/>
        </p:nvCxnSpPr>
        <p:spPr>
          <a:xfrm rot="5400000">
            <a:off x="5658974" y="3484024"/>
            <a:ext cx="828000" cy="0"/>
          </a:xfrm>
          <a:prstGeom prst="line">
            <a:avLst/>
          </a:prstGeom>
          <a:ln w="3175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rot="5400000">
            <a:off x="5658974" y="1923970"/>
            <a:ext cx="828000" cy="0"/>
          </a:xfrm>
          <a:prstGeom prst="line">
            <a:avLst/>
          </a:prstGeom>
          <a:ln w="3175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oup 133"/>
          <p:cNvGrpSpPr/>
          <p:nvPr/>
        </p:nvGrpSpPr>
        <p:grpSpPr>
          <a:xfrm>
            <a:off x="5687560" y="755572"/>
            <a:ext cx="804661" cy="805334"/>
            <a:chOff x="5249342" y="1406453"/>
            <a:chExt cx="648499" cy="649042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rgbClr val="F49D15">
                <a:alpha val="72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rgbClr val="F49D1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bg1"/>
                  </a:solidFill>
                </a:rPr>
                <a:t>4</a:t>
              </a:r>
              <a:endParaRPr lang="en-US" sz="3200" b="1" dirty="0"/>
            </a:p>
          </p:txBody>
        </p:sp>
      </p:grpSp>
      <p:grpSp>
        <p:nvGrpSpPr>
          <p:cNvPr id="45" name="Group 133"/>
          <p:cNvGrpSpPr/>
          <p:nvPr/>
        </p:nvGrpSpPr>
        <p:grpSpPr>
          <a:xfrm>
            <a:off x="5687560" y="2287817"/>
            <a:ext cx="804661" cy="805334"/>
            <a:chOff x="5249342" y="1406453"/>
            <a:chExt cx="648499" cy="649042"/>
          </a:xfrm>
        </p:grpSpPr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rgbClr val="00B0F0">
                <a:alpha val="72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rgbClr val="0070C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bg1"/>
                  </a:solidFill>
                </a:rPr>
                <a:t>5</a:t>
              </a:r>
              <a:endParaRPr lang="en-US" sz="3200" b="1" dirty="0"/>
            </a:p>
          </p:txBody>
        </p:sp>
      </p:grpSp>
      <p:grpSp>
        <p:nvGrpSpPr>
          <p:cNvPr id="48" name="Group 133"/>
          <p:cNvGrpSpPr/>
          <p:nvPr/>
        </p:nvGrpSpPr>
        <p:grpSpPr>
          <a:xfrm>
            <a:off x="5687560" y="3848755"/>
            <a:ext cx="804661" cy="805334"/>
            <a:chOff x="5249342" y="1406453"/>
            <a:chExt cx="648499" cy="649042"/>
          </a:xfrm>
        </p:grpSpPr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rgbClr val="F13B48">
                <a:alpha val="72000"/>
              </a:srgb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rgbClr val="F13B4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bg1"/>
                  </a:solidFill>
                </a:rPr>
                <a:t>6</a:t>
              </a:r>
              <a:endParaRPr lang="en-US" sz="3200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181304" y="3702424"/>
            <a:ext cx="3279271" cy="1362419"/>
            <a:chOff x="8366272" y="3260822"/>
            <a:chExt cx="2338763" cy="1362419"/>
          </a:xfrm>
        </p:grpSpPr>
        <p:sp>
          <p:nvSpPr>
            <p:cNvPr id="34" name="TextBox 33"/>
            <p:cNvSpPr txBox="1"/>
            <p:nvPr/>
          </p:nvSpPr>
          <p:spPr>
            <a:xfrm>
              <a:off x="8366272" y="3546023"/>
              <a:ext cx="2338763" cy="1077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s-CO" sz="1400" dirty="0">
                  <a:cs typeface="Clear Sans Light" panose="020B0303030202020304" pitchFamily="34" charset="0"/>
                </a:rPr>
                <a:t>App </a:t>
              </a:r>
              <a:r>
                <a:rPr lang="es-CO" sz="1400" dirty="0" smtClean="0">
                  <a:cs typeface="Clear Sans Light" panose="020B0303030202020304" pitchFamily="34" charset="0"/>
                </a:rPr>
                <a:t>Móvil: </a:t>
              </a:r>
              <a:r>
                <a:rPr lang="es-CO" sz="1400" dirty="0">
                  <a:cs typeface="Clear Sans Light" panose="020B0303030202020304" pitchFamily="34" charset="0"/>
                </a:rPr>
                <a:t>Fortalecimiento de funcionalidades y nuevos servicios como agendamiento de citas médicas, mensajes </a:t>
              </a:r>
              <a:r>
                <a:rPr lang="es-CO" sz="1400" dirty="0" err="1">
                  <a:cs typeface="Clear Sans Light" panose="020B0303030202020304" pitchFamily="34" charset="0"/>
                </a:rPr>
                <a:t>push</a:t>
              </a:r>
              <a:r>
                <a:rPr lang="es-CO" sz="1400" dirty="0">
                  <a:cs typeface="Clear Sans Light" panose="020B0303030202020304" pitchFamily="34" charset="0"/>
                </a:rPr>
                <a:t>, </a:t>
              </a:r>
              <a:r>
                <a:rPr lang="es-CO" sz="1400" dirty="0" smtClean="0">
                  <a:cs typeface="Clear Sans Light" panose="020B0303030202020304" pitchFamily="34" charset="0"/>
                </a:rPr>
                <a:t>carné virtual</a:t>
              </a:r>
              <a:endParaRPr lang="es-CO" sz="1400" dirty="0">
                <a:cs typeface="Clear Sans Light" panose="020B03030302020203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s-CO" sz="1400" dirty="0">
                  <a:cs typeface="Clear Sans Light" panose="020B0303030202020304" pitchFamily="34" charset="0"/>
                </a:rPr>
                <a:t>Punto de Experiencia Virtual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393485" y="3260822"/>
              <a:ext cx="211299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lear Sans" panose="020B0503030202020304" pitchFamily="34" charset="0"/>
                </a:rPr>
                <a:t>¿</a:t>
              </a:r>
              <a:r>
                <a:rPr lang="en-GB" sz="1600" dirty="0" err="1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lear Sans" panose="020B0503030202020304" pitchFamily="34" charset="0"/>
                </a:rPr>
                <a:t>Qué</a:t>
              </a:r>
              <a:r>
                <a:rPr lang="en-GB" sz="16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lear Sans" panose="020B0503030202020304" pitchFamily="34" charset="0"/>
                </a:rPr>
                <a:t> </a:t>
              </a:r>
              <a:r>
                <a:rPr lang="en-GB" sz="1600" dirty="0" err="1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lear Sans" panose="020B0503030202020304" pitchFamily="34" charset="0"/>
                </a:rPr>
                <a:t>sigue</a:t>
              </a:r>
              <a:r>
                <a:rPr lang="en-GB" sz="16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lear Sans" panose="020B0503030202020304" pitchFamily="34" charset="0"/>
                </a:rPr>
                <a:t>?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251881" y="722441"/>
            <a:ext cx="3208695" cy="931532"/>
            <a:chOff x="8366189" y="3260822"/>
            <a:chExt cx="2338846" cy="931532"/>
          </a:xfrm>
        </p:grpSpPr>
        <p:sp>
          <p:nvSpPr>
            <p:cNvPr id="37" name="TextBox 36"/>
            <p:cNvSpPr txBox="1"/>
            <p:nvPr/>
          </p:nvSpPr>
          <p:spPr>
            <a:xfrm>
              <a:off x="8366272" y="3546023"/>
              <a:ext cx="2338763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s-CO" sz="1400" dirty="0">
                  <a:cs typeface="Clear Sans Light" panose="020B0303030202020304" pitchFamily="34" charset="0"/>
                </a:rPr>
                <a:t>App </a:t>
              </a:r>
              <a:r>
                <a:rPr lang="es-CO" sz="1400" dirty="0" smtClean="0">
                  <a:cs typeface="Clear Sans Light" panose="020B0303030202020304" pitchFamily="34" charset="0"/>
                </a:rPr>
                <a:t>móvil:  </a:t>
              </a:r>
              <a:r>
                <a:rPr lang="es-CO" sz="1400" dirty="0">
                  <a:cs typeface="Clear Sans Light" panose="020B0303030202020304" pitchFamily="34" charset="0"/>
                </a:rPr>
                <a:t>Informativo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s-CO" sz="1400" dirty="0">
                  <a:cs typeface="Clear Sans Light" panose="020B0303030202020304" pitchFamily="34" charset="0"/>
                </a:rPr>
                <a:t>Envío de ordenes:  Solicitud y envío de ordenes por correo electrónico</a:t>
              </a:r>
              <a:r>
                <a:rPr lang="es-CO" sz="1200" dirty="0">
                  <a:solidFill>
                    <a:schemeClr val="bg1">
                      <a:lumMod val="50000"/>
                    </a:schemeClr>
                  </a:solidFill>
                  <a:cs typeface="Clear Sans Light" panose="020B0303030202020304" pitchFamily="34" charset="0"/>
                </a:rPr>
                <a:t>.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366189" y="3260822"/>
              <a:ext cx="211299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lear Sans" panose="020B0503030202020304" pitchFamily="34" charset="0"/>
                </a:rPr>
                <a:t>Canales </a:t>
              </a:r>
              <a:r>
                <a:rPr lang="en-GB" sz="1600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lear Sans" panose="020B0503030202020304" pitchFamily="34" charset="0"/>
                </a:rPr>
                <a:t>Virtuales</a:t>
              </a:r>
              <a:endParaRPr lang="en-GB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lear Sans" panose="020B0503030202020304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685372" y="1892332"/>
            <a:ext cx="3958809" cy="1577863"/>
            <a:chOff x="8611450" y="3260822"/>
            <a:chExt cx="2862829" cy="1577863"/>
          </a:xfrm>
        </p:grpSpPr>
        <p:sp>
          <p:nvSpPr>
            <p:cNvPr id="40" name="TextBox 39"/>
            <p:cNvSpPr txBox="1"/>
            <p:nvPr/>
          </p:nvSpPr>
          <p:spPr>
            <a:xfrm>
              <a:off x="8611450" y="3546023"/>
              <a:ext cx="2791201" cy="12926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cs typeface="Clear Sans Light" panose="020B0303030202020304" pitchFamily="34" charset="0"/>
                </a:rPr>
                <a:t>Personal </a:t>
              </a:r>
              <a:r>
                <a:rPr lang="en-US" sz="1400" dirty="0" err="1">
                  <a:cs typeface="Clear Sans Light" panose="020B0303030202020304" pitchFamily="34" charset="0"/>
                </a:rPr>
                <a:t>exclusivo</a:t>
              </a:r>
              <a:r>
                <a:rPr lang="en-US" sz="1400" dirty="0">
                  <a:cs typeface="Clear Sans Light" panose="020B0303030202020304" pitchFamily="34" charset="0"/>
                </a:rPr>
                <a:t> para </a:t>
              </a:r>
              <a:r>
                <a:rPr lang="en-US" sz="1400" dirty="0" err="1">
                  <a:cs typeface="Clear Sans Light" panose="020B0303030202020304" pitchFamily="34" charset="0"/>
                </a:rPr>
                <a:t>gestión</a:t>
              </a:r>
              <a:r>
                <a:rPr lang="en-US" sz="1400" dirty="0">
                  <a:cs typeface="Clear Sans Light" panose="020B0303030202020304" pitchFamily="34" charset="0"/>
                </a:rPr>
                <a:t> de </a:t>
              </a:r>
              <a:r>
                <a:rPr lang="en-US" sz="1400" dirty="0" err="1">
                  <a:cs typeface="Clear Sans Light" panose="020B0303030202020304" pitchFamily="34" charset="0"/>
                </a:rPr>
                <a:t>autorizaciones</a:t>
              </a:r>
              <a:r>
                <a:rPr lang="en-US" sz="1400" dirty="0">
                  <a:cs typeface="Clear Sans Light" panose="020B0303030202020304" pitchFamily="34" charset="0"/>
                </a:rPr>
                <a:t>: </a:t>
              </a:r>
              <a:r>
                <a:rPr lang="en-US" sz="1400" b="1" i="1" dirty="0" err="1">
                  <a:cs typeface="Clear Sans Light" panose="020B0303030202020304" pitchFamily="34" charset="0"/>
                </a:rPr>
                <a:t>Asociados</a:t>
              </a:r>
              <a:r>
                <a:rPr lang="en-US" sz="1400" b="1" i="1" dirty="0">
                  <a:cs typeface="Clear Sans Light" panose="020B0303030202020304" pitchFamily="34" charset="0"/>
                </a:rPr>
                <a:t>,</a:t>
              </a:r>
              <a:r>
                <a:rPr lang="en-US" sz="1400" dirty="0">
                  <a:cs typeface="Clear Sans Light" panose="020B0303030202020304" pitchFamily="34" charset="0"/>
                </a:rPr>
                <a:t> y </a:t>
              </a:r>
              <a:r>
                <a:rPr lang="en-US" sz="1400" dirty="0" err="1">
                  <a:cs typeface="Clear Sans Light" panose="020B0303030202020304" pitchFamily="34" charset="0"/>
                </a:rPr>
                <a:t>colectivos</a:t>
              </a:r>
              <a:r>
                <a:rPr lang="en-US" sz="1400" dirty="0">
                  <a:cs typeface="Clear Sans Light" panose="020B0303030202020304" pitchFamily="34" charset="0"/>
                </a:rPr>
                <a:t> </a:t>
              </a:r>
              <a:r>
                <a:rPr lang="en-US" sz="1400" dirty="0" smtClean="0">
                  <a:cs typeface="Clear Sans Light" panose="020B0303030202020304" pitchFamily="34" charset="0"/>
                </a:rPr>
                <a:t>VIP</a:t>
              </a:r>
              <a:endParaRPr lang="en-US" sz="1400" dirty="0">
                <a:cs typeface="Clear Sans Light" panose="020B03030302020203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cs typeface="Clear Sans Light" panose="020B0303030202020304" pitchFamily="34" charset="0"/>
                </a:rPr>
                <a:t>Portal web de </a:t>
              </a:r>
              <a:r>
                <a:rPr lang="en-US" sz="1400" dirty="0" err="1">
                  <a:cs typeface="Clear Sans Light" panose="020B0303030202020304" pitchFamily="34" charset="0"/>
                </a:rPr>
                <a:t>autorizaciones</a:t>
              </a:r>
              <a:r>
                <a:rPr lang="en-US" sz="1400" dirty="0">
                  <a:cs typeface="Clear Sans Light" panose="020B0303030202020304" pitchFamily="34" charset="0"/>
                </a:rPr>
                <a:t> </a:t>
              </a:r>
              <a:r>
                <a:rPr lang="en-US" sz="1400" dirty="0" err="1">
                  <a:cs typeface="Clear Sans Light" panose="020B0303030202020304" pitchFamily="34" charset="0"/>
                </a:rPr>
                <a:t>médicas</a:t>
              </a:r>
              <a:r>
                <a:rPr lang="en-US" sz="1400" dirty="0">
                  <a:cs typeface="Clear Sans Light" panose="020B0303030202020304" pitchFamily="34" charset="0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1400" dirty="0">
                  <a:cs typeface="Clear Sans Light" panose="020B0303030202020304" pitchFamily="34" charset="0"/>
                </a:rPr>
                <a:t>App </a:t>
              </a:r>
              <a:r>
                <a:rPr lang="en-US" sz="1400" dirty="0" err="1">
                  <a:cs typeface="Clear Sans Light" panose="020B0303030202020304" pitchFamily="34" charset="0"/>
                </a:rPr>
                <a:t>móvil</a:t>
              </a:r>
              <a:r>
                <a:rPr lang="en-US" sz="1400" dirty="0">
                  <a:cs typeface="Clear Sans Light" panose="020B0303030202020304" pitchFamily="34" charset="0"/>
                </a:rPr>
                <a:t>: </a:t>
              </a:r>
              <a:r>
                <a:rPr lang="en-US" sz="1400" dirty="0" err="1">
                  <a:cs typeface="Clear Sans Light" panose="020B0303030202020304" pitchFamily="34" charset="0"/>
                </a:rPr>
                <a:t>Transaccional</a:t>
              </a:r>
              <a:endParaRPr lang="en-US" sz="1400" dirty="0">
                <a:cs typeface="Clear Sans Light" panose="020B03030302020203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1400" dirty="0" err="1">
                  <a:cs typeface="Clear Sans Light" panose="020B0303030202020304" pitchFamily="34" charset="0"/>
                </a:rPr>
                <a:t>Módulos</a:t>
              </a:r>
              <a:r>
                <a:rPr lang="en-US" sz="1400" dirty="0">
                  <a:cs typeface="Clear Sans Light" panose="020B0303030202020304" pitchFamily="34" charset="0"/>
                </a:rPr>
                <a:t> de </a:t>
              </a:r>
              <a:r>
                <a:rPr lang="en-US" sz="1400" dirty="0" err="1">
                  <a:cs typeface="Clear Sans Light" panose="020B0303030202020304" pitchFamily="34" charset="0"/>
                </a:rPr>
                <a:t>autogestión</a:t>
              </a:r>
              <a:r>
                <a:rPr lang="en-US" sz="1400" dirty="0">
                  <a:cs typeface="Clear Sans Light" panose="020B0303030202020304" pitchFamily="34" charset="0"/>
                </a:rPr>
                <a:t>: 15 </a:t>
              </a:r>
              <a:r>
                <a:rPr lang="en-US" sz="1400" dirty="0" err="1">
                  <a:cs typeface="Clear Sans Light" panose="020B0303030202020304" pitchFamily="34" charset="0"/>
                </a:rPr>
                <a:t>instalados</a:t>
              </a:r>
              <a:r>
                <a:rPr lang="en-US" sz="1400" dirty="0">
                  <a:cs typeface="Clear Sans Light" panose="020B0303030202020304" pitchFamily="34" charset="0"/>
                </a:rPr>
                <a:t> </a:t>
              </a:r>
              <a:r>
                <a:rPr lang="en-US" sz="1400" dirty="0" err="1">
                  <a:cs typeface="Clear Sans Light" panose="020B0303030202020304" pitchFamily="34" charset="0"/>
                </a:rPr>
                <a:t>en</a:t>
              </a:r>
              <a:r>
                <a:rPr lang="en-US" sz="1400" dirty="0">
                  <a:cs typeface="Clear Sans Light" panose="020B0303030202020304" pitchFamily="34" charset="0"/>
                </a:rPr>
                <a:t> </a:t>
              </a:r>
              <a:r>
                <a:rPr lang="en-US" sz="1400" dirty="0" err="1">
                  <a:cs typeface="Clear Sans Light" panose="020B0303030202020304" pitchFamily="34" charset="0"/>
                </a:rPr>
                <a:t>clínicas</a:t>
              </a:r>
              <a:r>
                <a:rPr lang="en-US" sz="1400" dirty="0">
                  <a:cs typeface="Clear Sans Light" panose="020B0303030202020304" pitchFamily="34" charset="0"/>
                </a:rPr>
                <a:t> y </a:t>
              </a:r>
              <a:r>
                <a:rPr lang="en-US" sz="1400" dirty="0" err="1">
                  <a:cs typeface="Clear Sans Light" panose="020B0303030202020304" pitchFamily="34" charset="0"/>
                </a:rPr>
                <a:t>prestadores</a:t>
              </a:r>
              <a:r>
                <a:rPr lang="en-US" sz="1400" dirty="0">
                  <a:cs typeface="Clear Sans Light" panose="020B0303030202020304" pitchFamily="34" charset="0"/>
                </a:rPr>
                <a:t> </a:t>
              </a:r>
              <a:r>
                <a:rPr lang="en-US" sz="1400" dirty="0" err="1">
                  <a:cs typeface="Clear Sans Light" panose="020B0303030202020304" pitchFamily="34" charset="0"/>
                </a:rPr>
                <a:t>estratégicos</a:t>
              </a:r>
              <a:endParaRPr lang="en-US" sz="1400" dirty="0">
                <a:cs typeface="Clear Sans Light" panose="020B03030302020203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611451" y="3260822"/>
              <a:ext cx="286282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sz="1600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lear Sans" panose="020B0503030202020304" pitchFamily="34" charset="0"/>
                </a:rPr>
                <a:t>Nuevo:</a:t>
              </a:r>
              <a:endParaRPr lang="en-GB" sz="1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lear Sans" panose="020B0503030202020304" pitchFamily="34" charset="0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3269846" y="2241276"/>
            <a:ext cx="21411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rgbClr val="0070C0"/>
                </a:solidFill>
              </a:rPr>
              <a:t>2016</a:t>
            </a:r>
            <a:endParaRPr lang="en-US" altLang="zh-CN" sz="2000" dirty="0" smtClean="0">
              <a:solidFill>
                <a:srgbClr val="0070C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399376" y="733315"/>
            <a:ext cx="21411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chemeClr val="accent2"/>
                </a:solidFill>
              </a:rPr>
              <a:t>2015</a:t>
            </a:r>
            <a:endParaRPr lang="en-US" altLang="zh-CN" sz="2000" dirty="0" smtClean="0">
              <a:solidFill>
                <a:schemeClr val="accent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399376" y="3879345"/>
            <a:ext cx="21411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rgbClr val="C00000"/>
                </a:solidFill>
              </a:rPr>
              <a:t>2017</a:t>
            </a:r>
            <a:endParaRPr lang="en-US" altLang="zh-CN" sz="2000" dirty="0" smtClean="0">
              <a:solidFill>
                <a:srgbClr val="C00000"/>
              </a:solidFill>
            </a:endParaRPr>
          </a:p>
        </p:txBody>
      </p:sp>
      <p:sp>
        <p:nvSpPr>
          <p:cNvPr id="54" name="Redondear rectángulo de esquina diagonal 4"/>
          <p:cNvSpPr/>
          <p:nvPr/>
        </p:nvSpPr>
        <p:spPr>
          <a:xfrm>
            <a:off x="7688687" y="0"/>
            <a:ext cx="4503314" cy="450761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CANALES DE EXPERIENCIA</a:t>
            </a:r>
            <a:r>
              <a:rPr lang="es-CO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(Virtuales)</a:t>
            </a:r>
          </a:p>
        </p:txBody>
      </p:sp>
      <p:pic>
        <p:nvPicPr>
          <p:cNvPr id="55" name="Imagen 3" descr="image00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EAEAEA"/>
              </a:clrFrom>
              <a:clrTo>
                <a:srgbClr val="EAEA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4127016"/>
            <a:ext cx="1679509" cy="2551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" name="55 Grupo"/>
          <p:cNvGrpSpPr/>
          <p:nvPr/>
        </p:nvGrpSpPr>
        <p:grpSpPr>
          <a:xfrm>
            <a:off x="10494545" y="805935"/>
            <a:ext cx="1228081" cy="2501429"/>
            <a:chOff x="7870905" y="671612"/>
            <a:chExt cx="921061" cy="2084524"/>
          </a:xfrm>
        </p:grpSpPr>
        <p:grpSp>
          <p:nvGrpSpPr>
            <p:cNvPr id="57" name="Grupo 4"/>
            <p:cNvGrpSpPr/>
            <p:nvPr/>
          </p:nvGrpSpPr>
          <p:grpSpPr>
            <a:xfrm>
              <a:off x="7870905" y="671612"/>
              <a:ext cx="921061" cy="2084524"/>
              <a:chOff x="10348538" y="4299706"/>
              <a:chExt cx="1228081" cy="2501646"/>
            </a:xfrm>
          </p:grpSpPr>
          <p:pic>
            <p:nvPicPr>
              <p:cNvPr id="59" name="図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48538" y="4299706"/>
                <a:ext cx="1228081" cy="2501646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60" name="Marcador de posición de imagen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7" r="207"/>
              <a:stretch>
                <a:fillRect/>
              </a:stretch>
            </p:blipFill>
            <p:spPr>
              <a:xfrm>
                <a:off x="10441804" y="4634966"/>
                <a:ext cx="1046677" cy="1867627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pic>
          <p:nvPicPr>
            <p:cNvPr id="58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0855" y="1088772"/>
              <a:ext cx="784800" cy="13436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044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図プレースホルダー 43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42" name="図プレースホルダー 41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/>
      </p:pic>
      <p:pic>
        <p:nvPicPr>
          <p:cNvPr id="46" name="図プレースホルダー 45"/>
          <p:cNvPicPr>
            <a:picLocks noGrp="1" noChangeAspect="1"/>
          </p:cNvPicPr>
          <p:nvPr>
            <p:ph type="pic" sz="quarter" idx="1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4" r="16114"/>
          <a:stretch>
            <a:fillRect/>
          </a:stretch>
        </p:blipFill>
        <p:spPr/>
      </p:pic>
      <p:pic>
        <p:nvPicPr>
          <p:cNvPr id="45" name="図プレースホルダー 44"/>
          <p:cNvPicPr>
            <a:picLocks noGrp="1" noChangeAspect="1"/>
          </p:cNvPicPr>
          <p:nvPr>
            <p:ph type="pic" sz="quarter" idx="2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" r="143"/>
          <a:stretch>
            <a:fillRect/>
          </a:stretch>
        </p:blipFill>
        <p:spPr/>
      </p:pic>
      <p:sp>
        <p:nvSpPr>
          <p:cNvPr id="26" name="テキスト プレースホルダー 25"/>
          <p:cNvSpPr>
            <a:spLocks noGrp="1"/>
          </p:cNvSpPr>
          <p:nvPr>
            <p:ph type="body" sz="quarter" idx="22"/>
          </p:nvPr>
        </p:nvSpPr>
        <p:spPr>
          <a:xfrm>
            <a:off x="3239441" y="1876376"/>
            <a:ext cx="2802036" cy="480053"/>
          </a:xfrm>
        </p:spPr>
        <p:txBody>
          <a:bodyPr/>
          <a:lstStyle/>
          <a:p>
            <a:r>
              <a:rPr kumimoji="1" lang="en-US" altLang="ja-JP" sz="186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Autorizaciones Web</a:t>
            </a:r>
            <a:endParaRPr kumimoji="1" lang="ja-JP" altLang="en-US" sz="1867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altLang="ja-JP" sz="1467" dirty="0">
                <a:solidFill>
                  <a:schemeClr val="tx1"/>
                </a:solidFill>
              </a:rPr>
              <a:t>Portal para </a:t>
            </a:r>
            <a:r>
              <a:rPr lang="en-US" altLang="ja-JP" sz="1467" dirty="0" err="1">
                <a:solidFill>
                  <a:schemeClr val="tx1"/>
                </a:solidFill>
              </a:rPr>
              <a:t>solicitud</a:t>
            </a:r>
            <a:r>
              <a:rPr lang="en-US" altLang="ja-JP" sz="1467" dirty="0">
                <a:solidFill>
                  <a:schemeClr val="tx1"/>
                </a:solidFill>
              </a:rPr>
              <a:t> y consulta de autorizaciones </a:t>
            </a:r>
            <a:r>
              <a:rPr lang="en-US" altLang="ja-JP" sz="1467" dirty="0" err="1">
                <a:solidFill>
                  <a:schemeClr val="tx1"/>
                </a:solidFill>
              </a:rPr>
              <a:t>médicas</a:t>
            </a:r>
            <a:r>
              <a:rPr lang="en-US" altLang="ja-JP" sz="1467" dirty="0">
                <a:solidFill>
                  <a:schemeClr val="tx1"/>
                </a:solidFill>
              </a:rPr>
              <a:t>.</a:t>
            </a:r>
            <a:endParaRPr kumimoji="1" lang="ja-JP" altLang="en-US" sz="1467" dirty="0">
              <a:solidFill>
                <a:schemeClr val="tx1"/>
              </a:solidFill>
            </a:endParaRPr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24"/>
          </p:nvPr>
        </p:nvSpPr>
        <p:spPr>
          <a:xfrm>
            <a:off x="1529694" y="2981512"/>
            <a:ext cx="3735493" cy="480053"/>
          </a:xfrm>
        </p:spPr>
        <p:txBody>
          <a:bodyPr/>
          <a:lstStyle/>
          <a:p>
            <a:r>
              <a:rPr kumimoji="1" lang="en-US" altLang="ja-JP" sz="1867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CEM</a:t>
            </a:r>
            <a:endParaRPr kumimoji="1" lang="ja-JP" altLang="en-US" sz="1867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altLang="ja-JP" sz="1467" dirty="0" smtClean="0">
                <a:solidFill>
                  <a:schemeClr val="tx1"/>
                </a:solidFill>
              </a:rPr>
              <a:t>Solicitud de consulta domiciliaria a través de la App</a:t>
            </a:r>
            <a:endParaRPr kumimoji="1" lang="ja-JP" altLang="en-US" sz="1467" dirty="0">
              <a:solidFill>
                <a:schemeClr val="tx1"/>
              </a:solidFill>
            </a:endParaRPr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26"/>
          </p:nvPr>
        </p:nvSpPr>
        <p:spPr>
          <a:xfrm>
            <a:off x="2548725" y="4117093"/>
            <a:ext cx="3098319" cy="480011"/>
          </a:xfrm>
        </p:spPr>
        <p:txBody>
          <a:bodyPr/>
          <a:lstStyle/>
          <a:p>
            <a:r>
              <a:rPr lang="en-US" altLang="ja-JP" sz="1867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Georeferenciación</a:t>
            </a:r>
            <a:endParaRPr lang="ja-JP" altLang="en-US" sz="1867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altLang="ja-JP" sz="1467" dirty="0" err="1">
                <a:solidFill>
                  <a:schemeClr val="tx1"/>
                </a:solidFill>
              </a:rPr>
              <a:t>Ubicación</a:t>
            </a:r>
            <a:r>
              <a:rPr lang="en-US" altLang="ja-JP" sz="1467" dirty="0">
                <a:solidFill>
                  <a:schemeClr val="tx1"/>
                </a:solidFill>
              </a:rPr>
              <a:t> </a:t>
            </a:r>
            <a:r>
              <a:rPr lang="en-US" altLang="ja-JP" sz="1467" dirty="0" err="1">
                <a:solidFill>
                  <a:schemeClr val="tx1"/>
                </a:solidFill>
              </a:rPr>
              <a:t>interactiva</a:t>
            </a:r>
            <a:r>
              <a:rPr lang="en-US" altLang="ja-JP" sz="1467" dirty="0">
                <a:solidFill>
                  <a:schemeClr val="tx1"/>
                </a:solidFill>
              </a:rPr>
              <a:t> de los </a:t>
            </a:r>
            <a:r>
              <a:rPr lang="en-US" altLang="ja-JP" sz="1467" dirty="0" err="1">
                <a:solidFill>
                  <a:schemeClr val="tx1"/>
                </a:solidFill>
              </a:rPr>
              <a:t>prestadores</a:t>
            </a:r>
            <a:r>
              <a:rPr lang="en-US" altLang="ja-JP" sz="1467" dirty="0">
                <a:solidFill>
                  <a:schemeClr val="tx1"/>
                </a:solidFill>
              </a:rPr>
              <a:t> en el </a:t>
            </a:r>
            <a:r>
              <a:rPr lang="en-US" altLang="ja-JP" sz="1467" dirty="0" err="1">
                <a:solidFill>
                  <a:schemeClr val="tx1"/>
                </a:solidFill>
              </a:rPr>
              <a:t>mapa</a:t>
            </a:r>
            <a:r>
              <a:rPr lang="en-US" altLang="ja-JP" sz="1467" dirty="0">
                <a:solidFill>
                  <a:schemeClr val="tx1"/>
                </a:solidFill>
              </a:rPr>
              <a:t> con </a:t>
            </a:r>
            <a:r>
              <a:rPr lang="en-US" altLang="ja-JP" sz="1467" dirty="0" err="1">
                <a:solidFill>
                  <a:schemeClr val="tx1"/>
                </a:solidFill>
              </a:rPr>
              <a:t>opción</a:t>
            </a:r>
            <a:r>
              <a:rPr lang="en-US" altLang="ja-JP" sz="1467" dirty="0">
                <a:solidFill>
                  <a:schemeClr val="tx1"/>
                </a:solidFill>
              </a:rPr>
              <a:t> de </a:t>
            </a:r>
            <a:r>
              <a:rPr lang="en-US" altLang="ja-JP" sz="1467" dirty="0" err="1">
                <a:solidFill>
                  <a:schemeClr val="tx1"/>
                </a:solidFill>
              </a:rPr>
              <a:t>navegación</a:t>
            </a:r>
            <a:r>
              <a:rPr lang="en-US" altLang="ja-JP" sz="1467" dirty="0">
                <a:solidFill>
                  <a:schemeClr val="tx1"/>
                </a:solidFill>
              </a:rPr>
              <a:t> GPS.</a:t>
            </a:r>
            <a:endParaRPr kumimoji="1" lang="ja-JP" altLang="en-US" sz="1467" dirty="0">
              <a:solidFill>
                <a:schemeClr val="tx1"/>
              </a:solidFill>
            </a:endParaRPr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28"/>
          </p:nvPr>
        </p:nvSpPr>
        <p:spPr>
          <a:xfrm>
            <a:off x="6314308" y="2351935"/>
            <a:ext cx="2643057" cy="480011"/>
          </a:xfrm>
        </p:spPr>
        <p:txBody>
          <a:bodyPr/>
          <a:lstStyle/>
          <a:p>
            <a:r>
              <a:rPr lang="es-CO" altLang="ja-JP" sz="18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Certificados</a:t>
            </a:r>
            <a:endParaRPr lang="ja-JP" altLang="en-US" sz="187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endParaRPr kumimoji="1" lang="ja-JP" altLang="en-US" sz="2133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altLang="ja-JP" sz="1467" dirty="0">
                <a:solidFill>
                  <a:schemeClr val="tx1"/>
                </a:solidFill>
              </a:rPr>
              <a:t>Consulta, </a:t>
            </a:r>
            <a:r>
              <a:rPr lang="en-US" altLang="ja-JP" sz="1467" dirty="0" err="1">
                <a:solidFill>
                  <a:schemeClr val="tx1"/>
                </a:solidFill>
              </a:rPr>
              <a:t>impresión</a:t>
            </a:r>
            <a:r>
              <a:rPr lang="en-US" altLang="ja-JP" sz="1467" dirty="0">
                <a:solidFill>
                  <a:schemeClr val="tx1"/>
                </a:solidFill>
              </a:rPr>
              <a:t> </a:t>
            </a:r>
            <a:r>
              <a:rPr lang="es-CO" altLang="ja-JP" sz="1467" dirty="0">
                <a:solidFill>
                  <a:schemeClr val="tx1"/>
                </a:solidFill>
              </a:rPr>
              <a:t>y envío de certificados de retención en la fuente.</a:t>
            </a:r>
            <a:endParaRPr kumimoji="1" lang="ja-JP" altLang="en-US" sz="1467" dirty="0">
              <a:solidFill>
                <a:schemeClr val="tx1"/>
              </a:solidFill>
            </a:endParaRPr>
          </a:p>
        </p:txBody>
      </p:sp>
      <p:sp>
        <p:nvSpPr>
          <p:cNvPr id="34" name="テキスト プレースホルダー 33"/>
          <p:cNvSpPr>
            <a:spLocks noGrp="1"/>
          </p:cNvSpPr>
          <p:nvPr>
            <p:ph type="body" sz="quarter" idx="30"/>
          </p:nvPr>
        </p:nvSpPr>
        <p:spPr>
          <a:xfrm>
            <a:off x="6271037" y="3488407"/>
            <a:ext cx="4308572" cy="480011"/>
          </a:xfrm>
        </p:spPr>
        <p:txBody>
          <a:bodyPr/>
          <a:lstStyle/>
          <a:p>
            <a:r>
              <a:rPr kumimoji="1" lang="en-US" altLang="ja-JP" sz="187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Directorio</a:t>
            </a:r>
            <a:r>
              <a:rPr kumimoji="1" lang="en-US" altLang="ja-JP" sz="18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, </a:t>
            </a:r>
            <a:r>
              <a:rPr kumimoji="1" lang="en-US" altLang="ja-JP" sz="187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Portafolio</a:t>
            </a:r>
            <a:r>
              <a:rPr kumimoji="1" lang="en-US" altLang="ja-JP" sz="18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y </a:t>
            </a:r>
            <a:r>
              <a:rPr kumimoji="1" lang="en-US" altLang="ja-JP" sz="187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Medios</a:t>
            </a:r>
            <a:r>
              <a:rPr kumimoji="1" lang="en-US" altLang="ja-JP" sz="187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de Pago</a:t>
            </a:r>
            <a:endParaRPr kumimoji="1" lang="ja-JP" altLang="en-US" sz="187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altLang="ja-JP" sz="1467" dirty="0">
                <a:solidFill>
                  <a:schemeClr val="tx1"/>
                </a:solidFill>
              </a:rPr>
              <a:t>Consulta del </a:t>
            </a:r>
            <a:r>
              <a:rPr lang="en-US" altLang="ja-JP" sz="1467" dirty="0" err="1">
                <a:solidFill>
                  <a:schemeClr val="tx1"/>
                </a:solidFill>
              </a:rPr>
              <a:t>Directorio</a:t>
            </a:r>
            <a:r>
              <a:rPr lang="en-US" altLang="ja-JP" sz="1467" dirty="0">
                <a:solidFill>
                  <a:schemeClr val="tx1"/>
                </a:solidFill>
              </a:rPr>
              <a:t> de </a:t>
            </a:r>
            <a:r>
              <a:rPr lang="en-US" altLang="ja-JP" sz="1467" dirty="0" err="1">
                <a:solidFill>
                  <a:schemeClr val="tx1"/>
                </a:solidFill>
              </a:rPr>
              <a:t>Coomeva</a:t>
            </a:r>
            <a:r>
              <a:rPr lang="en-US" altLang="ja-JP" sz="1467" dirty="0">
                <a:solidFill>
                  <a:schemeClr val="tx1"/>
                </a:solidFill>
              </a:rPr>
              <a:t> </a:t>
            </a:r>
            <a:r>
              <a:rPr lang="en-US" altLang="ja-JP" sz="1467" dirty="0" err="1">
                <a:solidFill>
                  <a:schemeClr val="tx1"/>
                </a:solidFill>
              </a:rPr>
              <a:t>Medicina</a:t>
            </a:r>
            <a:r>
              <a:rPr lang="en-US" altLang="ja-JP" sz="1467" dirty="0">
                <a:solidFill>
                  <a:schemeClr val="tx1"/>
                </a:solidFill>
              </a:rPr>
              <a:t> Prepagada, </a:t>
            </a:r>
            <a:r>
              <a:rPr lang="en-US" altLang="ja-JP" sz="1467" dirty="0" err="1">
                <a:solidFill>
                  <a:schemeClr val="tx1"/>
                </a:solidFill>
              </a:rPr>
              <a:t>Portafolio</a:t>
            </a:r>
            <a:r>
              <a:rPr lang="en-US" altLang="ja-JP" sz="1467" dirty="0">
                <a:solidFill>
                  <a:schemeClr val="tx1"/>
                </a:solidFill>
              </a:rPr>
              <a:t> de </a:t>
            </a:r>
            <a:r>
              <a:rPr lang="en-US" altLang="ja-JP" sz="1467" dirty="0" err="1">
                <a:solidFill>
                  <a:schemeClr val="tx1"/>
                </a:solidFill>
              </a:rPr>
              <a:t>Servicios</a:t>
            </a:r>
            <a:r>
              <a:rPr lang="en-US" altLang="ja-JP" sz="1467" dirty="0">
                <a:solidFill>
                  <a:schemeClr val="tx1"/>
                </a:solidFill>
              </a:rPr>
              <a:t> y </a:t>
            </a:r>
            <a:r>
              <a:rPr lang="en-US" altLang="ja-JP" sz="1467" dirty="0" err="1">
                <a:solidFill>
                  <a:schemeClr val="tx1"/>
                </a:solidFill>
              </a:rPr>
              <a:t>canales</a:t>
            </a:r>
            <a:r>
              <a:rPr lang="en-US" altLang="ja-JP" sz="1467" dirty="0">
                <a:solidFill>
                  <a:schemeClr val="tx1"/>
                </a:solidFill>
              </a:rPr>
              <a:t> para </a:t>
            </a:r>
            <a:r>
              <a:rPr lang="en-US" altLang="ja-JP" sz="1467" dirty="0" err="1">
                <a:solidFill>
                  <a:schemeClr val="tx1"/>
                </a:solidFill>
              </a:rPr>
              <a:t>realizar</a:t>
            </a:r>
            <a:r>
              <a:rPr lang="en-US" altLang="ja-JP" sz="1467" dirty="0">
                <a:solidFill>
                  <a:schemeClr val="tx1"/>
                </a:solidFill>
              </a:rPr>
              <a:t> </a:t>
            </a:r>
            <a:r>
              <a:rPr lang="en-US" altLang="ja-JP" sz="1467" dirty="0" err="1">
                <a:solidFill>
                  <a:schemeClr val="tx1"/>
                </a:solidFill>
              </a:rPr>
              <a:t>pagos</a:t>
            </a:r>
            <a:r>
              <a:rPr lang="en-US" altLang="ja-JP" sz="1467" dirty="0">
                <a:solidFill>
                  <a:schemeClr val="tx1"/>
                </a:solidFill>
              </a:rPr>
              <a:t>.</a:t>
            </a:r>
            <a:endParaRPr kumimoji="1" lang="ja-JP" altLang="en-US" sz="1467" dirty="0">
              <a:solidFill>
                <a:schemeClr val="tx1"/>
              </a:solidFill>
            </a:endParaRPr>
          </a:p>
        </p:txBody>
      </p:sp>
      <p:sp>
        <p:nvSpPr>
          <p:cNvPr id="36" name="テキスト プレースホルダー 35"/>
          <p:cNvSpPr>
            <a:spLocks noGrp="1"/>
          </p:cNvSpPr>
          <p:nvPr>
            <p:ph type="body" sz="quarter" idx="32"/>
          </p:nvPr>
        </p:nvSpPr>
        <p:spPr>
          <a:xfrm>
            <a:off x="6833459" y="4564707"/>
            <a:ext cx="2493036" cy="480053"/>
          </a:xfrm>
        </p:spPr>
        <p:txBody>
          <a:bodyPr/>
          <a:lstStyle/>
          <a:p>
            <a:r>
              <a:rPr lang="en-US" altLang="ja-JP" sz="1867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Estado de </a:t>
            </a:r>
            <a:r>
              <a:rPr lang="en-US" altLang="ja-JP" sz="1867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cuenta</a:t>
            </a:r>
            <a:endParaRPr kumimoji="1" lang="ja-JP" altLang="en-US" sz="1867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7" name="テキスト プレースホルダー 36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altLang="ja-JP" sz="1467" dirty="0">
                <a:solidFill>
                  <a:schemeClr val="tx1"/>
                </a:solidFill>
              </a:rPr>
              <a:t>Consulta, </a:t>
            </a:r>
            <a:r>
              <a:rPr lang="en-US" altLang="ja-JP" sz="1467" dirty="0" err="1">
                <a:solidFill>
                  <a:schemeClr val="tx1"/>
                </a:solidFill>
              </a:rPr>
              <a:t>impresión</a:t>
            </a:r>
            <a:r>
              <a:rPr lang="en-US" altLang="ja-JP" sz="1467" dirty="0">
                <a:solidFill>
                  <a:schemeClr val="tx1"/>
                </a:solidFill>
              </a:rPr>
              <a:t> y </a:t>
            </a:r>
            <a:r>
              <a:rPr lang="en-US" altLang="ja-JP" sz="1467" dirty="0" err="1">
                <a:solidFill>
                  <a:schemeClr val="tx1"/>
                </a:solidFill>
              </a:rPr>
              <a:t>envío</a:t>
            </a:r>
            <a:r>
              <a:rPr lang="en-US" altLang="ja-JP" sz="1467" dirty="0">
                <a:solidFill>
                  <a:schemeClr val="tx1"/>
                </a:solidFill>
              </a:rPr>
              <a:t> del </a:t>
            </a:r>
            <a:r>
              <a:rPr lang="en-US" altLang="ja-JP" sz="1467" dirty="0" err="1">
                <a:solidFill>
                  <a:schemeClr val="tx1"/>
                </a:solidFill>
              </a:rPr>
              <a:t>estado</a:t>
            </a:r>
            <a:r>
              <a:rPr lang="en-US" altLang="ja-JP" sz="1467" dirty="0">
                <a:solidFill>
                  <a:schemeClr val="tx1"/>
                </a:solidFill>
              </a:rPr>
              <a:t> de </a:t>
            </a:r>
            <a:r>
              <a:rPr lang="en-US" altLang="ja-JP" sz="1467" dirty="0" err="1">
                <a:solidFill>
                  <a:schemeClr val="tx1"/>
                </a:solidFill>
              </a:rPr>
              <a:t>cuenta</a:t>
            </a:r>
            <a:r>
              <a:rPr lang="en-US" altLang="ja-JP" sz="1467" dirty="0">
                <a:solidFill>
                  <a:schemeClr val="tx1"/>
                </a:solidFill>
              </a:rPr>
              <a:t> del </a:t>
            </a:r>
            <a:r>
              <a:rPr lang="en-US" altLang="ja-JP" sz="1467" dirty="0" err="1">
                <a:solidFill>
                  <a:schemeClr val="tx1"/>
                </a:solidFill>
              </a:rPr>
              <a:t>afiliado</a:t>
            </a:r>
            <a:r>
              <a:rPr lang="en-US" altLang="ja-JP" sz="1467" dirty="0">
                <a:solidFill>
                  <a:schemeClr val="tx1"/>
                </a:solidFill>
              </a:rPr>
              <a:t>.</a:t>
            </a:r>
            <a:endParaRPr kumimoji="1" lang="ja-JP" altLang="en-US" sz="1467" dirty="0">
              <a:solidFill>
                <a:schemeClr val="tx1"/>
              </a:solidFill>
            </a:endParaRPr>
          </a:p>
        </p:txBody>
      </p:sp>
      <p:pic>
        <p:nvPicPr>
          <p:cNvPr id="48" name="図プレースホルダー 47"/>
          <p:cNvPicPr>
            <a:picLocks noGrp="1" noChangeAspect="1"/>
          </p:cNvPicPr>
          <p:nvPr>
            <p:ph type="pic" sz="quarter" idx="16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50" name="図プレースホルダー 49"/>
          <p:cNvPicPr>
            <a:picLocks noGrp="1" noChangeAspect="1"/>
          </p:cNvPicPr>
          <p:nvPr>
            <p:ph type="pic" sz="quarter" idx="2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/>
      </p:pic>
      <p:sp>
        <p:nvSpPr>
          <p:cNvPr id="11" name="CuadroTexto 10"/>
          <p:cNvSpPr txBox="1"/>
          <p:nvPr/>
        </p:nvSpPr>
        <p:spPr>
          <a:xfrm>
            <a:off x="2851473" y="5284870"/>
            <a:ext cx="2647627" cy="351340"/>
          </a:xfrm>
          <a:prstGeom prst="rect">
            <a:avLst/>
          </a:prstGeom>
          <a:noFill/>
        </p:spPr>
        <p:txBody>
          <a:bodyPr wrap="square" lIns="63399" tIns="31699" rIns="63399" bIns="31699" rtlCol="0">
            <a:spAutoFit/>
          </a:bodyPr>
          <a:lstStyle/>
          <a:p>
            <a:pPr marL="297153" indent="-297153">
              <a:buFont typeface="Arial" panose="020B0604020202020204" pitchFamily="34" charset="0"/>
              <a:buChar char="•"/>
            </a:pPr>
            <a:r>
              <a:rPr lang="es-CO" sz="1867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</a:t>
            </a:r>
            <a:r>
              <a:rPr lang="es-CO" sz="1867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Center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851473" y="5709431"/>
            <a:ext cx="2647627" cy="673973"/>
          </a:xfrm>
          <a:prstGeom prst="rect">
            <a:avLst/>
          </a:prstGeom>
        </p:spPr>
        <p:txBody>
          <a:bodyPr vert="horz" lIns="95089" tIns="47544" rIns="95089" bIns="47544" rtlCol="0" anchor="t">
            <a:noAutofit/>
          </a:bodyPr>
          <a:lstStyle>
            <a:lvl1pPr marL="228600" indent="-2286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i="0" baseline="0">
                <a:solidFill>
                  <a:schemeClr val="tx2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s-CO" sz="1467" dirty="0">
                <a:solidFill>
                  <a:schemeClr val="tx1"/>
                </a:solidFill>
              </a:rPr>
              <a:t>Conectarse con el </a:t>
            </a:r>
            <a:r>
              <a:rPr lang="es-CO" sz="1467" dirty="0" err="1">
                <a:solidFill>
                  <a:schemeClr val="tx1"/>
                </a:solidFill>
              </a:rPr>
              <a:t>Call</a:t>
            </a:r>
            <a:r>
              <a:rPr lang="es-CO" sz="1467" dirty="0">
                <a:solidFill>
                  <a:schemeClr val="tx1"/>
                </a:solidFill>
              </a:rPr>
              <a:t> Center desde el kiosco para acceder a orientación e información.</a:t>
            </a:r>
          </a:p>
        </p:txBody>
      </p:sp>
      <p:pic>
        <p:nvPicPr>
          <p:cNvPr id="5122" name="Imagen 3" descr="image005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EAEAEA"/>
              </a:clrFrom>
              <a:clrTo>
                <a:srgbClr val="EAEA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4127016"/>
            <a:ext cx="1679509" cy="2551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1 Grupo"/>
          <p:cNvGrpSpPr/>
          <p:nvPr/>
        </p:nvGrpSpPr>
        <p:grpSpPr>
          <a:xfrm>
            <a:off x="10494545" y="805935"/>
            <a:ext cx="1228081" cy="2501429"/>
            <a:chOff x="7870905" y="671612"/>
            <a:chExt cx="921061" cy="2084524"/>
          </a:xfrm>
        </p:grpSpPr>
        <p:grpSp>
          <p:nvGrpSpPr>
            <p:cNvPr id="5" name="Grupo 4"/>
            <p:cNvGrpSpPr/>
            <p:nvPr/>
          </p:nvGrpSpPr>
          <p:grpSpPr>
            <a:xfrm>
              <a:off x="7870905" y="671612"/>
              <a:ext cx="921061" cy="2084524"/>
              <a:chOff x="10348538" y="4299706"/>
              <a:chExt cx="1228081" cy="2501646"/>
            </a:xfrm>
          </p:grpSpPr>
          <p:pic>
            <p:nvPicPr>
              <p:cNvPr id="41" name="図 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48538" y="4299706"/>
                <a:ext cx="1228081" cy="2501646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47" name="Marcador de posición de imagen 6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7" r="207"/>
              <a:stretch>
                <a:fillRect/>
              </a:stretch>
            </p:blipFill>
            <p:spPr>
              <a:xfrm>
                <a:off x="10441804" y="4634966"/>
                <a:ext cx="1046677" cy="1867627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0855" y="1088772"/>
              <a:ext cx="784800" cy="13436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125" name="Picture 5" descr="http://cdn.flaticon.com/png/256/9243.pn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8" y="5491876"/>
            <a:ext cx="408385" cy="36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dondear rectángulo de esquina diagonal 4"/>
          <p:cNvSpPr/>
          <p:nvPr/>
        </p:nvSpPr>
        <p:spPr>
          <a:xfrm>
            <a:off x="7688687" y="0"/>
            <a:ext cx="4503314" cy="450761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CANALES DE EXPERIENCIA</a:t>
            </a:r>
            <a:r>
              <a:rPr lang="es-CO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(Virtuales)</a:t>
            </a:r>
          </a:p>
        </p:txBody>
      </p:sp>
    </p:spTree>
    <p:extLst>
      <p:ext uri="{BB962C8B-B14F-4D97-AF65-F5344CB8AC3E}">
        <p14:creationId xmlns:p14="http://schemas.microsoft.com/office/powerpoint/2010/main" val="81131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dondear rectángulo de esquina diagonal 1"/>
          <p:cNvSpPr/>
          <p:nvPr/>
        </p:nvSpPr>
        <p:spPr>
          <a:xfrm>
            <a:off x="8208235" y="0"/>
            <a:ext cx="3983765" cy="452669"/>
          </a:xfrm>
          <a:prstGeom prst="round2Diag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PROGRAMA</a:t>
            </a:r>
            <a:endParaRPr lang="es-CO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1956778" y="730454"/>
            <a:ext cx="12057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Open Sans" panose="020B0606030504020204" pitchFamily="34" charset="0"/>
                <a:cs typeface="Open Sans" panose="020B0606030504020204" pitchFamily="34" charset="0"/>
              </a:rPr>
              <a:t>INDICE</a:t>
            </a:r>
            <a:endParaRPr lang="es-CO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57"/>
          <p:cNvSpPr txBox="1"/>
          <p:nvPr/>
        </p:nvSpPr>
        <p:spPr>
          <a:xfrm>
            <a:off x="1936794" y="1392587"/>
            <a:ext cx="808751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s-CO" sz="2000" b="1" dirty="0" smtClean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Antecedentes</a:t>
            </a:r>
          </a:p>
          <a:p>
            <a:pPr marL="800100" lvl="1" indent="-342900" algn="just">
              <a:buAutoNum type="arabicPeriod"/>
            </a:pPr>
            <a:r>
              <a:rPr lang="es-CO" sz="2000" b="1" dirty="0" smtClean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Cómo estamos hoy en Servicio</a:t>
            </a:r>
          </a:p>
          <a:p>
            <a:pPr marL="342900" indent="-342900" algn="just">
              <a:buAutoNum type="arabicPeriod"/>
            </a:pPr>
            <a:r>
              <a:rPr lang="es-CO" sz="2000" b="1" dirty="0" smtClean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Modelo de Servicio</a:t>
            </a:r>
          </a:p>
          <a:p>
            <a:pPr marL="342900" indent="-342900" algn="just">
              <a:buAutoNum type="arabicPeriod"/>
            </a:pPr>
            <a:r>
              <a:rPr lang="es-CO" sz="2000" b="1" dirty="0" smtClean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Atributos Modelo de Servicio</a:t>
            </a:r>
          </a:p>
          <a:p>
            <a:pPr marL="342900" indent="-342900" algn="just">
              <a:buAutoNum type="arabicPeriod"/>
            </a:pPr>
            <a:r>
              <a:rPr lang="es-CO" sz="2000" b="1" dirty="0" smtClean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Iniciativas Manifestaciones del Cliente</a:t>
            </a:r>
          </a:p>
          <a:p>
            <a:pPr marL="342900" indent="-342900" algn="just">
              <a:buAutoNum type="arabicPeriod"/>
            </a:pPr>
            <a:r>
              <a:rPr lang="es-CO" sz="2000" b="1" dirty="0" smtClean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Iniciativas Retención y Mantenimiento</a:t>
            </a:r>
          </a:p>
          <a:p>
            <a:pPr marL="800100" lvl="1" indent="-342900" algn="just">
              <a:buAutoNum type="arabicPeriod"/>
            </a:pPr>
            <a:r>
              <a:rPr lang="es-CO" sz="2000" b="1" dirty="0" smtClean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Impactos Retención y Mantenimiento</a:t>
            </a:r>
          </a:p>
          <a:p>
            <a:pPr marL="800100" lvl="1" indent="-342900" algn="just">
              <a:buAutoNum type="arabicPeriod"/>
            </a:pPr>
            <a:r>
              <a:rPr lang="es-CO" sz="2000" b="1" dirty="0" smtClean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Modelo de atención Triple Corona</a:t>
            </a:r>
          </a:p>
          <a:p>
            <a:pPr marL="342900" indent="-342900" algn="just">
              <a:buAutoNum type="arabicPeriod"/>
            </a:pPr>
            <a:r>
              <a:rPr lang="es-CO" sz="2000" b="1" dirty="0" smtClean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Iniciativas Canales de Experiencia</a:t>
            </a:r>
          </a:p>
          <a:p>
            <a:pPr marL="800100" lvl="1" indent="-342900" algn="just">
              <a:buAutoNum type="arabicPeriod"/>
            </a:pPr>
            <a:r>
              <a:rPr lang="es-CO" sz="2000" b="1" dirty="0" smtClean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Ordenes Médicas 2016</a:t>
            </a:r>
          </a:p>
          <a:p>
            <a:pPr marL="800100" lvl="1" indent="-342900" algn="just">
              <a:buAutoNum type="arabicPeriod"/>
            </a:pPr>
            <a:r>
              <a:rPr lang="es-CO" sz="2000" b="1" dirty="0" smtClean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Impactos Canales de Experiencia</a:t>
            </a:r>
          </a:p>
          <a:p>
            <a:pPr marL="800100" lvl="1" indent="-342900" algn="just">
              <a:buAutoNum type="arabicPeriod"/>
            </a:pPr>
            <a:r>
              <a:rPr lang="es-CO" sz="2000" b="1" dirty="0" smtClean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Canales Virtuales</a:t>
            </a:r>
          </a:p>
          <a:p>
            <a:pPr marL="800100" lvl="1" indent="-342900" algn="just">
              <a:buAutoNum type="arabicPeriod"/>
            </a:pPr>
            <a:r>
              <a:rPr lang="es-CO" sz="2000" b="1" dirty="0" smtClean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Estándar de personal </a:t>
            </a:r>
          </a:p>
          <a:p>
            <a:pPr marL="800100" lvl="1" indent="-342900" algn="just">
              <a:buAutoNum type="arabicPeriod"/>
            </a:pPr>
            <a:r>
              <a:rPr lang="es-CO" sz="2000" b="1" dirty="0" smtClean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Roles por cargos</a:t>
            </a:r>
          </a:p>
        </p:txBody>
      </p:sp>
    </p:spTree>
    <p:extLst>
      <p:ext uri="{BB962C8B-B14F-4D97-AF65-F5344CB8AC3E}">
        <p14:creationId xmlns:p14="http://schemas.microsoft.com/office/powerpoint/2010/main" val="226450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4 Grupo"/>
          <p:cNvGrpSpPr/>
          <p:nvPr/>
        </p:nvGrpSpPr>
        <p:grpSpPr>
          <a:xfrm>
            <a:off x="1610462" y="1084665"/>
            <a:ext cx="4165931" cy="4794835"/>
            <a:chOff x="1115616" y="779644"/>
            <a:chExt cx="3124448" cy="3596126"/>
          </a:xfrm>
        </p:grpSpPr>
        <p:grpSp>
          <p:nvGrpSpPr>
            <p:cNvPr id="2" name="Group 1"/>
            <p:cNvGrpSpPr/>
            <p:nvPr/>
          </p:nvGrpSpPr>
          <p:grpSpPr>
            <a:xfrm rot="10800000">
              <a:off x="1115616" y="779644"/>
              <a:ext cx="3124448" cy="3596126"/>
              <a:chOff x="6482345" y="1777707"/>
              <a:chExt cx="4165930" cy="4794835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6482345" y="1777707"/>
                <a:ext cx="4165930" cy="4794835"/>
                <a:chOff x="548926" y="1645943"/>
                <a:chExt cx="4161776" cy="4790055"/>
              </a:xfrm>
            </p:grpSpPr>
            <p:sp>
              <p:nvSpPr>
                <p:cNvPr id="12" name="Freeform 21"/>
                <p:cNvSpPr>
                  <a:spLocks/>
                </p:cNvSpPr>
                <p:nvPr/>
              </p:nvSpPr>
              <p:spPr bwMode="auto">
                <a:xfrm rot="10800000">
                  <a:off x="1553722" y="5103695"/>
                  <a:ext cx="222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" cap="flat">
                  <a:noFill/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3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13" name="Group 12"/>
                <p:cNvGrpSpPr/>
                <p:nvPr/>
              </p:nvGrpSpPr>
              <p:grpSpPr>
                <a:xfrm>
                  <a:off x="2193138" y="1645943"/>
                  <a:ext cx="810968" cy="839931"/>
                  <a:chOff x="1998028" y="1265209"/>
                  <a:chExt cx="608226" cy="629948"/>
                </a:xfrm>
              </p:grpSpPr>
              <p:sp>
                <p:nvSpPr>
                  <p:cNvPr id="14" name="Freeform 7"/>
                  <p:cNvSpPr>
                    <a:spLocks/>
                  </p:cNvSpPr>
                  <p:nvPr/>
                </p:nvSpPr>
                <p:spPr bwMode="auto">
                  <a:xfrm rot="10800000">
                    <a:off x="1998028" y="1265210"/>
                    <a:ext cx="275707" cy="511310"/>
                  </a:xfrm>
                  <a:custGeom>
                    <a:avLst/>
                    <a:gdLst>
                      <a:gd name="T0" fmla="*/ 0 w 165"/>
                      <a:gd name="T1" fmla="*/ 306 h 306"/>
                      <a:gd name="T2" fmla="*/ 0 w 165"/>
                      <a:gd name="T3" fmla="*/ 306 h 306"/>
                      <a:gd name="T4" fmla="*/ 165 w 165"/>
                      <a:gd name="T5" fmla="*/ 0 h 306"/>
                      <a:gd name="T6" fmla="*/ 83 w 165"/>
                      <a:gd name="T7" fmla="*/ 21 h 306"/>
                      <a:gd name="T8" fmla="*/ 0 w 165"/>
                      <a:gd name="T9" fmla="*/ 306 h 3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5" h="306">
                        <a:moveTo>
                          <a:pt x="0" y="306"/>
                        </a:moveTo>
                        <a:lnTo>
                          <a:pt x="0" y="306"/>
                        </a:lnTo>
                        <a:lnTo>
                          <a:pt x="165" y="0"/>
                        </a:lnTo>
                        <a:lnTo>
                          <a:pt x="83" y="21"/>
                        </a:lnTo>
                        <a:lnTo>
                          <a:pt x="0" y="306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5" name="Freeform 14"/>
                  <p:cNvSpPr>
                    <a:spLocks/>
                  </p:cNvSpPr>
                  <p:nvPr/>
                </p:nvSpPr>
                <p:spPr bwMode="auto">
                  <a:xfrm rot="10800000">
                    <a:off x="2135046" y="1265209"/>
                    <a:ext cx="471208" cy="616581"/>
                  </a:xfrm>
                  <a:custGeom>
                    <a:avLst/>
                    <a:gdLst>
                      <a:gd name="T0" fmla="*/ 339 w 340"/>
                      <a:gd name="T1" fmla="*/ 102 h 446"/>
                      <a:gd name="T2" fmla="*/ 0 w 340"/>
                      <a:gd name="T3" fmla="*/ 21 h 446"/>
                      <a:gd name="T4" fmla="*/ 240 w 340"/>
                      <a:gd name="T5" fmla="*/ 446 h 446"/>
                      <a:gd name="T6" fmla="*/ 340 w 340"/>
                      <a:gd name="T7" fmla="*/ 102 h 446"/>
                      <a:gd name="T8" fmla="*/ 339 w 340"/>
                      <a:gd name="T9" fmla="*/ 102 h 4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0" h="446">
                        <a:moveTo>
                          <a:pt x="339" y="102"/>
                        </a:moveTo>
                        <a:cubicBezTo>
                          <a:pt x="222" y="22"/>
                          <a:pt x="108" y="0"/>
                          <a:pt x="0" y="21"/>
                        </a:cubicBezTo>
                        <a:cubicBezTo>
                          <a:pt x="240" y="446"/>
                          <a:pt x="240" y="446"/>
                          <a:pt x="240" y="446"/>
                        </a:cubicBezTo>
                        <a:cubicBezTo>
                          <a:pt x="340" y="102"/>
                          <a:pt x="340" y="102"/>
                          <a:pt x="340" y="102"/>
                        </a:cubicBezTo>
                        <a:lnTo>
                          <a:pt x="339" y="102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6" name="Freeform 25"/>
                  <p:cNvSpPr>
                    <a:spLocks/>
                  </p:cNvSpPr>
                  <p:nvPr/>
                </p:nvSpPr>
                <p:spPr bwMode="auto">
                  <a:xfrm rot="10800000">
                    <a:off x="2123350" y="1741430"/>
                    <a:ext cx="467866" cy="153727"/>
                  </a:xfrm>
                  <a:custGeom>
                    <a:avLst/>
                    <a:gdLst>
                      <a:gd name="T0" fmla="*/ 339 w 339"/>
                      <a:gd name="T1" fmla="*/ 78 h 111"/>
                      <a:gd name="T2" fmla="*/ 175 w 339"/>
                      <a:gd name="T3" fmla="*/ 1 h 111"/>
                      <a:gd name="T4" fmla="*/ 0 w 339"/>
                      <a:gd name="T5" fmla="*/ 28 h 111"/>
                      <a:gd name="T6" fmla="*/ 329 w 339"/>
                      <a:gd name="T7" fmla="*/ 111 h 111"/>
                      <a:gd name="T8" fmla="*/ 330 w 339"/>
                      <a:gd name="T9" fmla="*/ 111 h 111"/>
                      <a:gd name="T10" fmla="*/ 339 w 339"/>
                      <a:gd name="T11" fmla="*/ 78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39" h="111">
                        <a:moveTo>
                          <a:pt x="339" y="78"/>
                        </a:moveTo>
                        <a:cubicBezTo>
                          <a:pt x="283" y="41"/>
                          <a:pt x="228" y="15"/>
                          <a:pt x="175" y="1"/>
                        </a:cubicBezTo>
                        <a:cubicBezTo>
                          <a:pt x="95" y="0"/>
                          <a:pt x="38" y="14"/>
                          <a:pt x="0" y="28"/>
                        </a:cubicBezTo>
                        <a:cubicBezTo>
                          <a:pt x="105" y="10"/>
                          <a:pt x="216" y="34"/>
                          <a:pt x="329" y="111"/>
                        </a:cubicBezTo>
                        <a:cubicBezTo>
                          <a:pt x="330" y="111"/>
                          <a:pt x="330" y="111"/>
                          <a:pt x="330" y="111"/>
                        </a:cubicBezTo>
                        <a:cubicBezTo>
                          <a:pt x="339" y="78"/>
                          <a:pt x="339" y="78"/>
                          <a:pt x="339" y="78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7" name="Freeform 29"/>
                  <p:cNvSpPr>
                    <a:spLocks/>
                  </p:cNvSpPr>
                  <p:nvPr/>
                </p:nvSpPr>
                <p:spPr bwMode="auto">
                  <a:xfrm rot="10800000">
                    <a:off x="1999698" y="1741430"/>
                    <a:ext cx="135347" cy="63496"/>
                  </a:xfrm>
                  <a:custGeom>
                    <a:avLst/>
                    <a:gdLst>
                      <a:gd name="T0" fmla="*/ 9 w 98"/>
                      <a:gd name="T1" fmla="*/ 13 h 46"/>
                      <a:gd name="T2" fmla="*/ 0 w 98"/>
                      <a:gd name="T3" fmla="*/ 46 h 46"/>
                      <a:gd name="T4" fmla="*/ 98 w 98"/>
                      <a:gd name="T5" fmla="*/ 20 h 46"/>
                      <a:gd name="T6" fmla="*/ 53 w 98"/>
                      <a:gd name="T7" fmla="*/ 0 h 46"/>
                      <a:gd name="T8" fmla="*/ 9 w 98"/>
                      <a:gd name="T9" fmla="*/ 13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8" h="46">
                        <a:moveTo>
                          <a:pt x="9" y="13"/>
                        </a:moveTo>
                        <a:cubicBezTo>
                          <a:pt x="0" y="46"/>
                          <a:pt x="0" y="46"/>
                          <a:pt x="0" y="46"/>
                        </a:cubicBezTo>
                        <a:cubicBezTo>
                          <a:pt x="98" y="20"/>
                          <a:pt x="98" y="20"/>
                          <a:pt x="98" y="20"/>
                        </a:cubicBezTo>
                        <a:cubicBezTo>
                          <a:pt x="86" y="14"/>
                          <a:pt x="62" y="4"/>
                          <a:pt x="53" y="0"/>
                        </a:cubicBezTo>
                        <a:lnTo>
                          <a:pt x="9" y="13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18" name="Group 17"/>
                <p:cNvGrpSpPr/>
                <p:nvPr/>
              </p:nvGrpSpPr>
              <p:grpSpPr>
                <a:xfrm>
                  <a:off x="548926" y="4441998"/>
                  <a:ext cx="4161776" cy="1994000"/>
                  <a:chOff x="764868" y="3362250"/>
                  <a:chExt cx="3121332" cy="1495500"/>
                </a:xfrm>
              </p:grpSpPr>
              <p:sp>
                <p:nvSpPr>
                  <p:cNvPr id="20" name="Freeform 20"/>
                  <p:cNvSpPr>
                    <a:spLocks/>
                  </p:cNvSpPr>
                  <p:nvPr/>
                </p:nvSpPr>
                <p:spPr bwMode="auto">
                  <a:xfrm rot="10800000">
                    <a:off x="764868" y="3858523"/>
                    <a:ext cx="3121332" cy="999227"/>
                  </a:xfrm>
                  <a:custGeom>
                    <a:avLst/>
                    <a:gdLst>
                      <a:gd name="T0" fmla="*/ 1710 w 2255"/>
                      <a:gd name="T1" fmla="*/ 722 h 722"/>
                      <a:gd name="T2" fmla="*/ 1711 w 2255"/>
                      <a:gd name="T3" fmla="*/ 722 h 722"/>
                      <a:gd name="T4" fmla="*/ 2255 w 2255"/>
                      <a:gd name="T5" fmla="*/ 571 h 722"/>
                      <a:gd name="T6" fmla="*/ 2255 w 2255"/>
                      <a:gd name="T7" fmla="*/ 571 h 722"/>
                      <a:gd name="T8" fmla="*/ 0 w 2255"/>
                      <a:gd name="T9" fmla="*/ 526 h 722"/>
                      <a:gd name="T10" fmla="*/ 2 w 2255"/>
                      <a:gd name="T11" fmla="*/ 530 h 722"/>
                      <a:gd name="T12" fmla="*/ 1710 w 2255"/>
                      <a:gd name="T13" fmla="*/ 722 h 7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55" h="722">
                        <a:moveTo>
                          <a:pt x="1710" y="722"/>
                        </a:moveTo>
                        <a:cubicBezTo>
                          <a:pt x="1711" y="722"/>
                          <a:pt x="1711" y="722"/>
                          <a:pt x="1711" y="722"/>
                        </a:cubicBezTo>
                        <a:cubicBezTo>
                          <a:pt x="2255" y="571"/>
                          <a:pt x="2255" y="571"/>
                          <a:pt x="2255" y="571"/>
                        </a:cubicBezTo>
                        <a:cubicBezTo>
                          <a:pt x="2255" y="571"/>
                          <a:pt x="2255" y="571"/>
                          <a:pt x="2255" y="571"/>
                        </a:cubicBezTo>
                        <a:cubicBezTo>
                          <a:pt x="1140" y="0"/>
                          <a:pt x="0" y="526"/>
                          <a:pt x="0" y="526"/>
                        </a:cubicBezTo>
                        <a:cubicBezTo>
                          <a:pt x="2" y="530"/>
                          <a:pt x="2" y="530"/>
                          <a:pt x="2" y="530"/>
                        </a:cubicBezTo>
                        <a:cubicBezTo>
                          <a:pt x="799" y="190"/>
                          <a:pt x="1646" y="683"/>
                          <a:pt x="1710" y="722"/>
                        </a:cubicBezTo>
                        <a:close/>
                      </a:path>
                    </a:pathLst>
                  </a:custGeom>
                  <a:solidFill>
                    <a:srgbClr val="00BBD6">
                      <a:alpha val="85000"/>
                    </a:srgb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1" name="Freeform 6"/>
                  <p:cNvSpPr>
                    <a:spLocks/>
                  </p:cNvSpPr>
                  <p:nvPr/>
                </p:nvSpPr>
                <p:spPr bwMode="auto">
                  <a:xfrm rot="10800000">
                    <a:off x="764868" y="3362250"/>
                    <a:ext cx="898970" cy="705140"/>
                  </a:xfrm>
                  <a:custGeom>
                    <a:avLst/>
                    <a:gdLst>
                      <a:gd name="T0" fmla="*/ 105 w 649"/>
                      <a:gd name="T1" fmla="*/ 151 h 509"/>
                      <a:gd name="T2" fmla="*/ 104 w 649"/>
                      <a:gd name="T3" fmla="*/ 151 h 509"/>
                      <a:gd name="T4" fmla="*/ 0 w 649"/>
                      <a:gd name="T5" fmla="*/ 509 h 509"/>
                      <a:gd name="T6" fmla="*/ 1 w 649"/>
                      <a:gd name="T7" fmla="*/ 509 h 509"/>
                      <a:gd name="T8" fmla="*/ 447 w 649"/>
                      <a:gd name="T9" fmla="*/ 375 h 509"/>
                      <a:gd name="T10" fmla="*/ 649 w 649"/>
                      <a:gd name="T11" fmla="*/ 0 h 509"/>
                      <a:gd name="T12" fmla="*/ 105 w 649"/>
                      <a:gd name="T13" fmla="*/ 151 h 5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49" h="509">
                        <a:moveTo>
                          <a:pt x="105" y="151"/>
                        </a:moveTo>
                        <a:cubicBezTo>
                          <a:pt x="104" y="151"/>
                          <a:pt x="104" y="151"/>
                          <a:pt x="104" y="151"/>
                        </a:cubicBezTo>
                        <a:cubicBezTo>
                          <a:pt x="0" y="509"/>
                          <a:pt x="0" y="509"/>
                          <a:pt x="0" y="509"/>
                        </a:cubicBezTo>
                        <a:cubicBezTo>
                          <a:pt x="0" y="509"/>
                          <a:pt x="0" y="509"/>
                          <a:pt x="1" y="509"/>
                        </a:cubicBezTo>
                        <a:cubicBezTo>
                          <a:pt x="447" y="375"/>
                          <a:pt x="447" y="375"/>
                          <a:pt x="447" y="375"/>
                        </a:cubicBezTo>
                        <a:cubicBezTo>
                          <a:pt x="649" y="0"/>
                          <a:pt x="649" y="0"/>
                          <a:pt x="649" y="0"/>
                        </a:cubicBezTo>
                        <a:lnTo>
                          <a:pt x="105" y="151"/>
                        </a:lnTo>
                        <a:close/>
                      </a:path>
                    </a:pathLst>
                  </a:custGeom>
                  <a:solidFill>
                    <a:srgbClr val="00BBD6">
                      <a:alpha val="90000"/>
                    </a:srgb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2" name="Freeform 12"/>
                  <p:cNvSpPr>
                    <a:spLocks/>
                  </p:cNvSpPr>
                  <p:nvPr/>
                </p:nvSpPr>
                <p:spPr bwMode="auto">
                  <a:xfrm rot="10800000">
                    <a:off x="1520137" y="3362250"/>
                    <a:ext cx="2362721" cy="1231490"/>
                  </a:xfrm>
                  <a:custGeom>
                    <a:avLst/>
                    <a:gdLst>
                      <a:gd name="T0" fmla="*/ 1604 w 1708"/>
                      <a:gd name="T1" fmla="*/ 890 h 890"/>
                      <a:gd name="T2" fmla="*/ 1708 w 1708"/>
                      <a:gd name="T3" fmla="*/ 532 h 890"/>
                      <a:gd name="T4" fmla="*/ 0 w 1708"/>
                      <a:gd name="T5" fmla="*/ 340 h 890"/>
                      <a:gd name="T6" fmla="*/ 198 w 1708"/>
                      <a:gd name="T7" fmla="*/ 691 h 890"/>
                      <a:gd name="T8" fmla="*/ 1604 w 1708"/>
                      <a:gd name="T9" fmla="*/ 890 h 8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08" h="890">
                        <a:moveTo>
                          <a:pt x="1604" y="890"/>
                        </a:moveTo>
                        <a:cubicBezTo>
                          <a:pt x="1708" y="532"/>
                          <a:pt x="1708" y="532"/>
                          <a:pt x="1708" y="532"/>
                        </a:cubicBezTo>
                        <a:cubicBezTo>
                          <a:pt x="1644" y="493"/>
                          <a:pt x="797" y="0"/>
                          <a:pt x="0" y="340"/>
                        </a:cubicBezTo>
                        <a:cubicBezTo>
                          <a:pt x="198" y="691"/>
                          <a:pt x="198" y="691"/>
                          <a:pt x="198" y="691"/>
                        </a:cubicBezTo>
                        <a:cubicBezTo>
                          <a:pt x="278" y="659"/>
                          <a:pt x="854" y="453"/>
                          <a:pt x="1604" y="890"/>
                        </a:cubicBezTo>
                        <a:close/>
                      </a:path>
                    </a:pathLst>
                  </a:custGeom>
                  <a:solidFill>
                    <a:srgbClr val="00BBD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23" name="Group 22"/>
                <p:cNvGrpSpPr/>
                <p:nvPr/>
              </p:nvGrpSpPr>
              <p:grpSpPr>
                <a:xfrm>
                  <a:off x="1792111" y="2341058"/>
                  <a:ext cx="1653125" cy="1004797"/>
                  <a:chOff x="1697257" y="1786545"/>
                  <a:chExt cx="1239844" cy="753598"/>
                </a:xfrm>
                <a:solidFill>
                  <a:schemeClr val="tx2"/>
                </a:solidFill>
              </p:grpSpPr>
              <p:sp>
                <p:nvSpPr>
                  <p:cNvPr id="24" name="Freeform 8"/>
                  <p:cNvSpPr>
                    <a:spLocks/>
                  </p:cNvSpPr>
                  <p:nvPr/>
                </p:nvSpPr>
                <p:spPr bwMode="auto">
                  <a:xfrm rot="10800000">
                    <a:off x="1697257" y="1786545"/>
                    <a:ext cx="426092" cy="551413"/>
                  </a:xfrm>
                  <a:custGeom>
                    <a:avLst/>
                    <a:gdLst>
                      <a:gd name="T0" fmla="*/ 0 w 255"/>
                      <a:gd name="T1" fmla="*/ 330 h 330"/>
                      <a:gd name="T2" fmla="*/ 92 w 255"/>
                      <a:gd name="T3" fmla="*/ 302 h 330"/>
                      <a:gd name="T4" fmla="*/ 255 w 255"/>
                      <a:gd name="T5" fmla="*/ 0 h 330"/>
                      <a:gd name="T6" fmla="*/ 83 w 255"/>
                      <a:gd name="T7" fmla="*/ 46 h 330"/>
                      <a:gd name="T8" fmla="*/ 0 w 255"/>
                      <a:gd name="T9" fmla="*/ 330 h 3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55" h="330">
                        <a:moveTo>
                          <a:pt x="0" y="330"/>
                        </a:moveTo>
                        <a:lnTo>
                          <a:pt x="92" y="302"/>
                        </a:lnTo>
                        <a:lnTo>
                          <a:pt x="255" y="0"/>
                        </a:lnTo>
                        <a:lnTo>
                          <a:pt x="83" y="46"/>
                        </a:lnTo>
                        <a:lnTo>
                          <a:pt x="0" y="33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5" name="Freeform 15"/>
                  <p:cNvSpPr>
                    <a:spLocks/>
                  </p:cNvSpPr>
                  <p:nvPr/>
                </p:nvSpPr>
                <p:spPr bwMode="auto">
                  <a:xfrm rot="10800000">
                    <a:off x="1984660" y="1786545"/>
                    <a:ext cx="952441" cy="736889"/>
                  </a:xfrm>
                  <a:custGeom>
                    <a:avLst/>
                    <a:gdLst>
                      <a:gd name="T0" fmla="*/ 588 w 688"/>
                      <a:gd name="T1" fmla="*/ 532 h 532"/>
                      <a:gd name="T2" fmla="*/ 588 w 688"/>
                      <a:gd name="T3" fmla="*/ 532 h 532"/>
                      <a:gd name="T4" fmla="*/ 688 w 688"/>
                      <a:gd name="T5" fmla="*/ 189 h 532"/>
                      <a:gd name="T6" fmla="*/ 688 w 688"/>
                      <a:gd name="T7" fmla="*/ 189 h 532"/>
                      <a:gd name="T8" fmla="*/ 0 w 688"/>
                      <a:gd name="T9" fmla="*/ 58 h 532"/>
                      <a:gd name="T10" fmla="*/ 220 w 688"/>
                      <a:gd name="T11" fmla="*/ 450 h 532"/>
                      <a:gd name="T12" fmla="*/ 588 w 688"/>
                      <a:gd name="T13" fmla="*/ 532 h 5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88" h="532">
                        <a:moveTo>
                          <a:pt x="588" y="532"/>
                        </a:moveTo>
                        <a:cubicBezTo>
                          <a:pt x="588" y="532"/>
                          <a:pt x="588" y="532"/>
                          <a:pt x="588" y="532"/>
                        </a:cubicBezTo>
                        <a:cubicBezTo>
                          <a:pt x="688" y="189"/>
                          <a:pt x="688" y="189"/>
                          <a:pt x="688" y="189"/>
                        </a:cubicBezTo>
                        <a:cubicBezTo>
                          <a:pt x="688" y="189"/>
                          <a:pt x="688" y="189"/>
                          <a:pt x="688" y="189"/>
                        </a:cubicBezTo>
                        <a:cubicBezTo>
                          <a:pt x="435" y="16"/>
                          <a:pt x="201" y="0"/>
                          <a:pt x="0" y="58"/>
                        </a:cubicBezTo>
                        <a:cubicBezTo>
                          <a:pt x="220" y="450"/>
                          <a:pt x="220" y="450"/>
                          <a:pt x="220" y="450"/>
                        </a:cubicBezTo>
                        <a:cubicBezTo>
                          <a:pt x="336" y="424"/>
                          <a:pt x="459" y="445"/>
                          <a:pt x="588" y="532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6" name="Freeform 24"/>
                  <p:cNvSpPr>
                    <a:spLocks/>
                  </p:cNvSpPr>
                  <p:nvPr/>
                </p:nvSpPr>
                <p:spPr bwMode="auto">
                  <a:xfrm rot="10800000">
                    <a:off x="1971293" y="2261094"/>
                    <a:ext cx="932389" cy="279049"/>
                  </a:xfrm>
                  <a:custGeom>
                    <a:avLst/>
                    <a:gdLst>
                      <a:gd name="T0" fmla="*/ 191 w 674"/>
                      <a:gd name="T1" fmla="*/ 0 h 201"/>
                      <a:gd name="T2" fmla="*/ 0 w 674"/>
                      <a:gd name="T3" fmla="*/ 63 h 201"/>
                      <a:gd name="T4" fmla="*/ 664 w 674"/>
                      <a:gd name="T5" fmla="*/ 201 h 201"/>
                      <a:gd name="T6" fmla="*/ 664 w 674"/>
                      <a:gd name="T7" fmla="*/ 201 h 201"/>
                      <a:gd name="T8" fmla="*/ 674 w 674"/>
                      <a:gd name="T9" fmla="*/ 168 h 201"/>
                      <a:gd name="T10" fmla="*/ 191 w 674"/>
                      <a:gd name="T11" fmla="*/ 0 h 2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74" h="201">
                        <a:moveTo>
                          <a:pt x="191" y="0"/>
                        </a:moveTo>
                        <a:cubicBezTo>
                          <a:pt x="86" y="21"/>
                          <a:pt x="26" y="49"/>
                          <a:pt x="0" y="63"/>
                        </a:cubicBezTo>
                        <a:cubicBezTo>
                          <a:pt x="196" y="13"/>
                          <a:pt x="421" y="35"/>
                          <a:pt x="664" y="201"/>
                        </a:cubicBezTo>
                        <a:cubicBezTo>
                          <a:pt x="664" y="201"/>
                          <a:pt x="664" y="201"/>
                          <a:pt x="664" y="201"/>
                        </a:cubicBezTo>
                        <a:cubicBezTo>
                          <a:pt x="674" y="168"/>
                          <a:pt x="674" y="168"/>
                          <a:pt x="674" y="168"/>
                        </a:cubicBezTo>
                        <a:cubicBezTo>
                          <a:pt x="501" y="52"/>
                          <a:pt x="339" y="3"/>
                          <a:pt x="191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7" name="Freeform 28"/>
                  <p:cNvSpPr>
                    <a:spLocks/>
                  </p:cNvSpPr>
                  <p:nvPr/>
                </p:nvSpPr>
                <p:spPr bwMode="auto">
                  <a:xfrm rot="10800000">
                    <a:off x="1697257" y="2261096"/>
                    <a:ext cx="287403" cy="106941"/>
                  </a:xfrm>
                  <a:custGeom>
                    <a:avLst/>
                    <a:gdLst>
                      <a:gd name="T0" fmla="*/ 10 w 207"/>
                      <a:gd name="T1" fmla="*/ 44 h 77"/>
                      <a:gd name="T2" fmla="*/ 10 w 207"/>
                      <a:gd name="T3" fmla="*/ 44 h 77"/>
                      <a:gd name="T4" fmla="*/ 0 w 207"/>
                      <a:gd name="T5" fmla="*/ 77 h 77"/>
                      <a:gd name="T6" fmla="*/ 207 w 207"/>
                      <a:gd name="T7" fmla="*/ 22 h 77"/>
                      <a:gd name="T8" fmla="*/ 159 w 207"/>
                      <a:gd name="T9" fmla="*/ 0 h 77"/>
                      <a:gd name="T10" fmla="*/ 10 w 207"/>
                      <a:gd name="T11" fmla="*/ 44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07" h="77">
                        <a:moveTo>
                          <a:pt x="10" y="44"/>
                        </a:move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207" y="22"/>
                          <a:pt x="207" y="22"/>
                          <a:pt x="207" y="22"/>
                        </a:cubicBezTo>
                        <a:cubicBezTo>
                          <a:pt x="159" y="0"/>
                          <a:pt x="159" y="0"/>
                          <a:pt x="159" y="0"/>
                        </a:cubicBezTo>
                        <a:lnTo>
                          <a:pt x="10" y="4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28" name="Group 27"/>
                <p:cNvGrpSpPr/>
                <p:nvPr/>
              </p:nvGrpSpPr>
              <p:grpSpPr>
                <a:xfrm>
                  <a:off x="1382172" y="3036174"/>
                  <a:ext cx="2499739" cy="1142928"/>
                  <a:chOff x="1389803" y="2307882"/>
                  <a:chExt cx="1874804" cy="857196"/>
                </a:xfrm>
              </p:grpSpPr>
              <p:sp>
                <p:nvSpPr>
                  <p:cNvPr id="29" name="Freeform 9"/>
                  <p:cNvSpPr>
                    <a:spLocks/>
                  </p:cNvSpPr>
                  <p:nvPr/>
                </p:nvSpPr>
                <p:spPr bwMode="auto">
                  <a:xfrm rot="10800000">
                    <a:off x="1389803" y="2307882"/>
                    <a:ext cx="581490" cy="601542"/>
                  </a:xfrm>
                  <a:custGeom>
                    <a:avLst/>
                    <a:gdLst>
                      <a:gd name="T0" fmla="*/ 102 w 420"/>
                      <a:gd name="T1" fmla="*/ 84 h 435"/>
                      <a:gd name="T2" fmla="*/ 0 w 420"/>
                      <a:gd name="T3" fmla="*/ 435 h 435"/>
                      <a:gd name="T4" fmla="*/ 0 w 420"/>
                      <a:gd name="T5" fmla="*/ 435 h 435"/>
                      <a:gd name="T6" fmla="*/ 222 w 420"/>
                      <a:gd name="T7" fmla="*/ 369 h 435"/>
                      <a:gd name="T8" fmla="*/ 420 w 420"/>
                      <a:gd name="T9" fmla="*/ 0 h 435"/>
                      <a:gd name="T10" fmla="*/ 102 w 420"/>
                      <a:gd name="T11" fmla="*/ 84 h 435"/>
                      <a:gd name="T12" fmla="*/ 102 w 420"/>
                      <a:gd name="T13" fmla="*/ 84 h 4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20" h="435">
                        <a:moveTo>
                          <a:pt x="102" y="84"/>
                        </a:moveTo>
                        <a:cubicBezTo>
                          <a:pt x="0" y="435"/>
                          <a:pt x="0" y="435"/>
                          <a:pt x="0" y="435"/>
                        </a:cubicBezTo>
                        <a:cubicBezTo>
                          <a:pt x="0" y="435"/>
                          <a:pt x="0" y="435"/>
                          <a:pt x="0" y="435"/>
                        </a:cubicBezTo>
                        <a:cubicBezTo>
                          <a:pt x="222" y="369"/>
                          <a:pt x="222" y="369"/>
                          <a:pt x="222" y="369"/>
                        </a:cubicBezTo>
                        <a:cubicBezTo>
                          <a:pt x="420" y="0"/>
                          <a:pt x="420" y="0"/>
                          <a:pt x="420" y="0"/>
                        </a:cubicBezTo>
                        <a:cubicBezTo>
                          <a:pt x="102" y="84"/>
                          <a:pt x="102" y="84"/>
                          <a:pt x="102" y="84"/>
                        </a:cubicBezTo>
                        <a:cubicBezTo>
                          <a:pt x="102" y="84"/>
                          <a:pt x="102" y="84"/>
                          <a:pt x="102" y="84"/>
                        </a:cubicBezTo>
                        <a:close/>
                      </a:path>
                    </a:pathLst>
                  </a:custGeom>
                  <a:solidFill>
                    <a:srgbClr val="FF642E">
                      <a:alpha val="88000"/>
                    </a:srgb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0" name="Freeform 11"/>
                  <p:cNvSpPr>
                    <a:spLocks/>
                  </p:cNvSpPr>
                  <p:nvPr/>
                </p:nvSpPr>
                <p:spPr bwMode="auto">
                  <a:xfrm rot="10800000">
                    <a:off x="1829262" y="2307882"/>
                    <a:ext cx="1435345" cy="845500"/>
                  </a:xfrm>
                  <a:custGeom>
                    <a:avLst/>
                    <a:gdLst>
                      <a:gd name="T0" fmla="*/ 935 w 1037"/>
                      <a:gd name="T1" fmla="*/ 612 h 612"/>
                      <a:gd name="T2" fmla="*/ 1037 w 1037"/>
                      <a:gd name="T3" fmla="*/ 261 h 612"/>
                      <a:gd name="T4" fmla="*/ 0 w 1037"/>
                      <a:gd name="T5" fmla="*/ 94 h 612"/>
                      <a:gd name="T6" fmla="*/ 215 w 1037"/>
                      <a:gd name="T7" fmla="*/ 476 h 612"/>
                      <a:gd name="T8" fmla="*/ 935 w 1037"/>
                      <a:gd name="T9" fmla="*/ 612 h 6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37" h="612">
                        <a:moveTo>
                          <a:pt x="935" y="612"/>
                        </a:moveTo>
                        <a:cubicBezTo>
                          <a:pt x="1037" y="261"/>
                          <a:pt x="1037" y="261"/>
                          <a:pt x="1037" y="261"/>
                        </a:cubicBezTo>
                        <a:cubicBezTo>
                          <a:pt x="594" y="0"/>
                          <a:pt x="242" y="13"/>
                          <a:pt x="0" y="94"/>
                        </a:cubicBezTo>
                        <a:cubicBezTo>
                          <a:pt x="215" y="476"/>
                          <a:pt x="215" y="476"/>
                          <a:pt x="215" y="476"/>
                        </a:cubicBezTo>
                        <a:cubicBezTo>
                          <a:pt x="421" y="414"/>
                          <a:pt x="665" y="430"/>
                          <a:pt x="935" y="612"/>
                        </a:cubicBezTo>
                        <a:close/>
                      </a:path>
                    </a:pathLst>
                  </a:custGeom>
                  <a:solidFill>
                    <a:srgbClr val="FF642E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1" name="Freeform 23"/>
                  <p:cNvSpPr>
                    <a:spLocks/>
                  </p:cNvSpPr>
                  <p:nvPr/>
                </p:nvSpPr>
                <p:spPr bwMode="auto">
                  <a:xfrm rot="10800000">
                    <a:off x="1815895" y="2792456"/>
                    <a:ext cx="1413623" cy="372622"/>
                  </a:xfrm>
                  <a:custGeom>
                    <a:avLst/>
                    <a:gdLst>
                      <a:gd name="T0" fmla="*/ 222 w 1022"/>
                      <a:gd name="T1" fmla="*/ 15 h 269"/>
                      <a:gd name="T2" fmla="*/ 0 w 1022"/>
                      <a:gd name="T3" fmla="*/ 94 h 269"/>
                      <a:gd name="T4" fmla="*/ 1012 w 1022"/>
                      <a:gd name="T5" fmla="*/ 269 h 269"/>
                      <a:gd name="T6" fmla="*/ 1022 w 1022"/>
                      <a:gd name="T7" fmla="*/ 236 h 269"/>
                      <a:gd name="T8" fmla="*/ 222 w 1022"/>
                      <a:gd name="T9" fmla="*/ 15 h 2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22" h="269">
                        <a:moveTo>
                          <a:pt x="222" y="15"/>
                        </a:moveTo>
                        <a:cubicBezTo>
                          <a:pt x="119" y="42"/>
                          <a:pt x="41" y="75"/>
                          <a:pt x="0" y="94"/>
                        </a:cubicBezTo>
                        <a:cubicBezTo>
                          <a:pt x="241" y="21"/>
                          <a:pt x="584" y="17"/>
                          <a:pt x="1012" y="269"/>
                        </a:cubicBezTo>
                        <a:cubicBezTo>
                          <a:pt x="1022" y="236"/>
                          <a:pt x="1022" y="236"/>
                          <a:pt x="1022" y="236"/>
                        </a:cubicBezTo>
                        <a:cubicBezTo>
                          <a:pt x="708" y="49"/>
                          <a:pt x="438" y="0"/>
                          <a:pt x="222" y="15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2" name="Freeform 27"/>
                  <p:cNvSpPr>
                    <a:spLocks/>
                  </p:cNvSpPr>
                  <p:nvPr/>
                </p:nvSpPr>
                <p:spPr bwMode="auto">
                  <a:xfrm rot="10800000">
                    <a:off x="1389803" y="2792456"/>
                    <a:ext cx="439460" cy="152057"/>
                  </a:xfrm>
                  <a:custGeom>
                    <a:avLst/>
                    <a:gdLst>
                      <a:gd name="T0" fmla="*/ 10 w 318"/>
                      <a:gd name="T1" fmla="*/ 77 h 110"/>
                      <a:gd name="T2" fmla="*/ 10 w 318"/>
                      <a:gd name="T3" fmla="*/ 77 h 110"/>
                      <a:gd name="T4" fmla="*/ 0 w 318"/>
                      <a:gd name="T5" fmla="*/ 110 h 110"/>
                      <a:gd name="T6" fmla="*/ 0 w 318"/>
                      <a:gd name="T7" fmla="*/ 110 h 110"/>
                      <a:gd name="T8" fmla="*/ 318 w 318"/>
                      <a:gd name="T9" fmla="*/ 26 h 110"/>
                      <a:gd name="T10" fmla="*/ 268 w 318"/>
                      <a:gd name="T11" fmla="*/ 0 h 110"/>
                      <a:gd name="T12" fmla="*/ 10 w 318"/>
                      <a:gd name="T13" fmla="*/ 77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8" h="110">
                        <a:moveTo>
                          <a:pt x="10" y="77"/>
                        </a:moveTo>
                        <a:cubicBezTo>
                          <a:pt x="10" y="77"/>
                          <a:pt x="10" y="77"/>
                          <a:pt x="10" y="77"/>
                        </a:cubicBezTo>
                        <a:cubicBezTo>
                          <a:pt x="0" y="110"/>
                          <a:pt x="0" y="110"/>
                          <a:pt x="0" y="110"/>
                        </a:cubicBezTo>
                        <a:cubicBezTo>
                          <a:pt x="0" y="110"/>
                          <a:pt x="0" y="110"/>
                          <a:pt x="0" y="110"/>
                        </a:cubicBezTo>
                        <a:cubicBezTo>
                          <a:pt x="318" y="26"/>
                          <a:pt x="318" y="26"/>
                          <a:pt x="318" y="26"/>
                        </a:cubicBezTo>
                        <a:cubicBezTo>
                          <a:pt x="268" y="0"/>
                          <a:pt x="268" y="0"/>
                          <a:pt x="268" y="0"/>
                        </a:cubicBezTo>
                        <a:lnTo>
                          <a:pt x="10" y="77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974462" y="3744657"/>
                  <a:ext cx="3328529" cy="1376861"/>
                  <a:chOff x="1084020" y="2839244"/>
                  <a:chExt cx="2496397" cy="1032646"/>
                </a:xfrm>
              </p:grpSpPr>
              <p:sp>
                <p:nvSpPr>
                  <p:cNvPr id="34" name="Freeform 10"/>
                  <p:cNvSpPr>
                    <a:spLocks/>
                  </p:cNvSpPr>
                  <p:nvPr/>
                </p:nvSpPr>
                <p:spPr bwMode="auto">
                  <a:xfrm rot="10800000">
                    <a:off x="1084020" y="2839244"/>
                    <a:ext cx="731875" cy="634961"/>
                  </a:xfrm>
                  <a:custGeom>
                    <a:avLst/>
                    <a:gdLst>
                      <a:gd name="T0" fmla="*/ 101 w 528"/>
                      <a:gd name="T1" fmla="*/ 113 h 459"/>
                      <a:gd name="T2" fmla="*/ 0 w 528"/>
                      <a:gd name="T3" fmla="*/ 459 h 459"/>
                      <a:gd name="T4" fmla="*/ 0 w 528"/>
                      <a:gd name="T5" fmla="*/ 459 h 459"/>
                      <a:gd name="T6" fmla="*/ 335 w 528"/>
                      <a:gd name="T7" fmla="*/ 359 h 459"/>
                      <a:gd name="T8" fmla="*/ 528 w 528"/>
                      <a:gd name="T9" fmla="*/ 0 h 459"/>
                      <a:gd name="T10" fmla="*/ 101 w 528"/>
                      <a:gd name="T11" fmla="*/ 113 h 459"/>
                      <a:gd name="T12" fmla="*/ 101 w 528"/>
                      <a:gd name="T13" fmla="*/ 113 h 4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28" h="459">
                        <a:moveTo>
                          <a:pt x="101" y="113"/>
                        </a:moveTo>
                        <a:cubicBezTo>
                          <a:pt x="0" y="459"/>
                          <a:pt x="0" y="459"/>
                          <a:pt x="0" y="459"/>
                        </a:cubicBezTo>
                        <a:cubicBezTo>
                          <a:pt x="0" y="459"/>
                          <a:pt x="0" y="459"/>
                          <a:pt x="0" y="459"/>
                        </a:cubicBezTo>
                        <a:cubicBezTo>
                          <a:pt x="335" y="359"/>
                          <a:pt x="335" y="359"/>
                          <a:pt x="335" y="359"/>
                        </a:cubicBezTo>
                        <a:cubicBezTo>
                          <a:pt x="528" y="0"/>
                          <a:pt x="528" y="0"/>
                          <a:pt x="528" y="0"/>
                        </a:cubicBezTo>
                        <a:cubicBezTo>
                          <a:pt x="101" y="113"/>
                          <a:pt x="101" y="113"/>
                          <a:pt x="101" y="113"/>
                        </a:cubicBezTo>
                        <a:cubicBezTo>
                          <a:pt x="101" y="113"/>
                          <a:pt x="101" y="113"/>
                          <a:pt x="101" y="113"/>
                        </a:cubicBezTo>
                        <a:close/>
                      </a:path>
                    </a:pathLst>
                  </a:custGeom>
                  <a:solidFill>
                    <a:srgbClr val="9BC319">
                      <a:alpha val="90000"/>
                    </a:srgb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5" name="Freeform 13"/>
                  <p:cNvSpPr>
                    <a:spLocks/>
                  </p:cNvSpPr>
                  <p:nvPr/>
                </p:nvSpPr>
                <p:spPr bwMode="auto">
                  <a:xfrm rot="10800000">
                    <a:off x="1675536" y="2839244"/>
                    <a:ext cx="1904881" cy="1032646"/>
                  </a:xfrm>
                  <a:custGeom>
                    <a:avLst/>
                    <a:gdLst>
                      <a:gd name="T0" fmla="*/ 1275 w 1376"/>
                      <a:gd name="T1" fmla="*/ 747 h 747"/>
                      <a:gd name="T2" fmla="*/ 1376 w 1376"/>
                      <a:gd name="T3" fmla="*/ 401 h 747"/>
                      <a:gd name="T4" fmla="*/ 0 w 1376"/>
                      <a:gd name="T5" fmla="*/ 208 h 747"/>
                      <a:gd name="T6" fmla="*/ 210 w 1376"/>
                      <a:gd name="T7" fmla="*/ 580 h 747"/>
                      <a:gd name="T8" fmla="*/ 1275 w 1376"/>
                      <a:gd name="T9" fmla="*/ 747 h 7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76" h="747">
                        <a:moveTo>
                          <a:pt x="1275" y="747"/>
                        </a:moveTo>
                        <a:cubicBezTo>
                          <a:pt x="1376" y="401"/>
                          <a:pt x="1376" y="401"/>
                          <a:pt x="1376" y="401"/>
                        </a:cubicBezTo>
                        <a:cubicBezTo>
                          <a:pt x="646" y="0"/>
                          <a:pt x="142" y="150"/>
                          <a:pt x="0" y="208"/>
                        </a:cubicBezTo>
                        <a:cubicBezTo>
                          <a:pt x="210" y="580"/>
                          <a:pt x="210" y="580"/>
                          <a:pt x="210" y="580"/>
                        </a:cubicBezTo>
                        <a:cubicBezTo>
                          <a:pt x="453" y="495"/>
                          <a:pt x="816" y="474"/>
                          <a:pt x="1275" y="747"/>
                        </a:cubicBezTo>
                        <a:close/>
                      </a:path>
                    </a:pathLst>
                  </a:custGeom>
                  <a:solidFill>
                    <a:srgbClr val="9BC31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6" name="Freeform 22"/>
                  <p:cNvSpPr>
                    <a:spLocks/>
                  </p:cNvSpPr>
                  <p:nvPr/>
                </p:nvSpPr>
                <p:spPr bwMode="auto">
                  <a:xfrm rot="10800000">
                    <a:off x="1663838" y="3317135"/>
                    <a:ext cx="1904881" cy="544729"/>
                  </a:xfrm>
                  <a:custGeom>
                    <a:avLst/>
                    <a:gdLst>
                      <a:gd name="T0" fmla="*/ 208 w 1377"/>
                      <a:gd name="T1" fmla="*/ 102 h 394"/>
                      <a:gd name="T2" fmla="*/ 0 w 1377"/>
                      <a:gd name="T3" fmla="*/ 198 h 394"/>
                      <a:gd name="T4" fmla="*/ 1368 w 1377"/>
                      <a:gd name="T5" fmla="*/ 394 h 394"/>
                      <a:gd name="T6" fmla="*/ 1377 w 1377"/>
                      <a:gd name="T7" fmla="*/ 361 h 394"/>
                      <a:gd name="T8" fmla="*/ 208 w 1377"/>
                      <a:gd name="T9" fmla="*/ 102 h 3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77" h="394">
                        <a:moveTo>
                          <a:pt x="208" y="102"/>
                        </a:moveTo>
                        <a:cubicBezTo>
                          <a:pt x="109" y="137"/>
                          <a:pt x="27" y="182"/>
                          <a:pt x="0" y="198"/>
                        </a:cubicBezTo>
                        <a:cubicBezTo>
                          <a:pt x="151" y="138"/>
                          <a:pt x="650" y="0"/>
                          <a:pt x="1368" y="394"/>
                        </a:cubicBezTo>
                        <a:cubicBezTo>
                          <a:pt x="1377" y="361"/>
                          <a:pt x="1377" y="361"/>
                          <a:pt x="1377" y="361"/>
                        </a:cubicBezTo>
                        <a:cubicBezTo>
                          <a:pt x="880" y="71"/>
                          <a:pt x="459" y="64"/>
                          <a:pt x="208" y="102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7" name="Freeform 26"/>
                  <p:cNvSpPr>
                    <a:spLocks/>
                  </p:cNvSpPr>
                  <p:nvPr/>
                </p:nvSpPr>
                <p:spPr bwMode="auto">
                  <a:xfrm rot="10800000">
                    <a:off x="1085690" y="3317134"/>
                    <a:ext cx="589845" cy="198843"/>
                  </a:xfrm>
                  <a:custGeom>
                    <a:avLst/>
                    <a:gdLst>
                      <a:gd name="T0" fmla="*/ 10 w 426"/>
                      <a:gd name="T1" fmla="*/ 111 h 144"/>
                      <a:gd name="T2" fmla="*/ 9 w 426"/>
                      <a:gd name="T3" fmla="*/ 111 h 144"/>
                      <a:gd name="T4" fmla="*/ 0 w 426"/>
                      <a:gd name="T5" fmla="*/ 144 h 144"/>
                      <a:gd name="T6" fmla="*/ 0 w 426"/>
                      <a:gd name="T7" fmla="*/ 144 h 144"/>
                      <a:gd name="T8" fmla="*/ 426 w 426"/>
                      <a:gd name="T9" fmla="*/ 31 h 144"/>
                      <a:gd name="T10" fmla="*/ 379 w 426"/>
                      <a:gd name="T11" fmla="*/ 0 h 144"/>
                      <a:gd name="T12" fmla="*/ 10 w 426"/>
                      <a:gd name="T13" fmla="*/ 111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26" h="144">
                        <a:moveTo>
                          <a:pt x="10" y="111"/>
                        </a:moveTo>
                        <a:cubicBezTo>
                          <a:pt x="9" y="111"/>
                          <a:pt x="9" y="111"/>
                          <a:pt x="9" y="111"/>
                        </a:cubicBezTo>
                        <a:cubicBezTo>
                          <a:pt x="0" y="144"/>
                          <a:pt x="0" y="144"/>
                          <a:pt x="0" y="144"/>
                        </a:cubicBezTo>
                        <a:cubicBezTo>
                          <a:pt x="0" y="144"/>
                          <a:pt x="0" y="144"/>
                          <a:pt x="0" y="144"/>
                        </a:cubicBezTo>
                        <a:cubicBezTo>
                          <a:pt x="426" y="31"/>
                          <a:pt x="426" y="31"/>
                          <a:pt x="426" y="31"/>
                        </a:cubicBezTo>
                        <a:cubicBezTo>
                          <a:pt x="379" y="0"/>
                          <a:pt x="379" y="0"/>
                          <a:pt x="379" y="0"/>
                        </a:cubicBezTo>
                        <a:lnTo>
                          <a:pt x="10" y="111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sp>
            <p:nvSpPr>
              <p:cNvPr id="118" name="TextBox 117"/>
              <p:cNvSpPr txBox="1"/>
              <p:nvPr/>
            </p:nvSpPr>
            <p:spPr>
              <a:xfrm rot="11304820">
                <a:off x="8331042" y="3961028"/>
                <a:ext cx="1331374" cy="442436"/>
              </a:xfrm>
              <a:prstGeom prst="rect">
                <a:avLst/>
              </a:prstGeom>
              <a:noFill/>
            </p:spPr>
            <p:txBody>
              <a:bodyPr spcFirstLastPara="1" wrap="none" numCol="1" rtlCol="0" anchor="ctr">
                <a:prstTxWarp prst="textArchUp">
                  <a:avLst/>
                </a:prstTxWarp>
                <a:spAutoFit/>
              </a:bodyPr>
              <a:lstStyle>
                <a:defPPr>
                  <a:defRPr lang="es-CO"/>
                </a:defPPr>
                <a:lvl1pPr algn="ctr">
                  <a:defRPr sz="2100" b="1">
                    <a:solidFill>
                      <a:schemeClr val="bg1"/>
                    </a:solidFill>
                    <a:latin typeface="Novecento wide Book"/>
                  </a:defRPr>
                </a:lvl1pPr>
              </a:lstStyle>
              <a:p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Nivel 2</a:t>
                </a:r>
                <a:r>
                  <a:rPr lang="es-CO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 </a:t>
                </a:r>
              </a:p>
              <a:p>
                <a:r>
                  <a:rPr lang="es-CO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696,303</a:t>
                </a:r>
                <a:endParaRPr lang="es-CO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 rot="11151066">
                <a:off x="8354255" y="4889102"/>
                <a:ext cx="1479460" cy="273769"/>
              </a:xfrm>
              <a:prstGeom prst="rect">
                <a:avLst/>
              </a:prstGeom>
              <a:noFill/>
            </p:spPr>
            <p:txBody>
              <a:bodyPr wrap="none" rtlCol="0" anchor="ctr">
                <a:prstTxWarp prst="textArchUp">
                  <a:avLst/>
                </a:prstTxWarp>
                <a:spAutoFit/>
              </a:bodyPr>
              <a:lstStyle/>
              <a:p>
                <a:pPr algn="ctr">
                  <a:lnSpc>
                    <a:spcPts val="1867"/>
                  </a:lnSpc>
                </a:pPr>
                <a:r>
                  <a:rPr lang="en-US" b="1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Servicios</a:t>
                </a:r>
                <a:endPara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  <a:p>
                <a:pPr algn="ctr">
                  <a:lnSpc>
                    <a:spcPts val="1867"/>
                  </a:lnSpc>
                </a:pPr>
                <a:r>
                  <a:rPr lang="en-US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Totales </a:t>
                </a:r>
              </a:p>
              <a:p>
                <a:pPr algn="ctr">
                  <a:lnSpc>
                    <a:spcPts val="1867"/>
                  </a:lnSpc>
                </a:pPr>
                <a:r>
                  <a:rPr lang="en-US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4,397,395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 rot="11207366">
                <a:off x="8286534" y="3187534"/>
                <a:ext cx="1142034" cy="379515"/>
              </a:xfrm>
              <a:prstGeom prst="rect">
                <a:avLst/>
              </a:prstGeom>
              <a:noFill/>
            </p:spPr>
            <p:txBody>
              <a:bodyPr spcFirstLastPara="1" wrap="none" numCol="1" rtlCol="0" anchor="ctr">
                <a:prstTxWarp prst="textArchUp">
                  <a:avLst/>
                </a:prstTxWarp>
                <a:spAutoFit/>
              </a:bodyPr>
              <a:lstStyle>
                <a:defPPr>
                  <a:defRPr lang="es-CO"/>
                </a:defPPr>
                <a:lvl1pPr algn="ctr">
                  <a:defRPr sz="2100" b="1">
                    <a:solidFill>
                      <a:schemeClr val="bg1"/>
                    </a:solidFill>
                    <a:latin typeface="Novecento wide Book"/>
                  </a:defRPr>
                </a:lvl1pPr>
              </a:lstStyle>
              <a:p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Nivel 1</a:t>
                </a:r>
              </a:p>
              <a:p>
                <a:r>
                  <a:rPr lang="es-CO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507,520</a:t>
                </a:r>
                <a:endParaRPr lang="id-ID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 rot="11074255">
                <a:off x="8139874" y="2539514"/>
                <a:ext cx="1142034" cy="379515"/>
              </a:xfrm>
              <a:prstGeom prst="rect">
                <a:avLst/>
              </a:prstGeom>
              <a:noFill/>
            </p:spPr>
            <p:txBody>
              <a:bodyPr spcFirstLastPara="1" wrap="none" numCol="1" rtlCol="0" anchor="ctr">
                <a:prstTxWarp prst="textArchUp">
                  <a:avLst/>
                </a:prstTxWarp>
                <a:spAutoFit/>
              </a:bodyPr>
              <a:lstStyle>
                <a:defPPr>
                  <a:defRPr lang="es-CO"/>
                </a:defPPr>
                <a:lvl1pPr algn="ctr">
                  <a:defRPr sz="2100" b="1">
                    <a:solidFill>
                      <a:schemeClr val="bg1"/>
                    </a:solidFill>
                    <a:latin typeface="Novecento wide Book"/>
                  </a:defRPr>
                </a:lvl1pPr>
              </a:lstStyle>
              <a:p>
                <a:r>
                  <a:rPr lang="en-US" sz="15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Nivel 0</a:t>
                </a:r>
              </a:p>
              <a:p>
                <a:r>
                  <a:rPr lang="es-CO" sz="15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3,193,572</a:t>
                </a:r>
                <a:endParaRPr lang="id-ID" sz="15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</p:grpSp>
        <p:sp>
          <p:nvSpPr>
            <p:cNvPr id="130" name="TextBox 117"/>
            <p:cNvSpPr txBox="1"/>
            <p:nvPr/>
          </p:nvSpPr>
          <p:spPr>
            <a:xfrm rot="20788177">
              <a:off x="3327295" y="1468262"/>
              <a:ext cx="790889" cy="242374"/>
            </a:xfrm>
            <a:prstGeom prst="rect">
              <a:avLst/>
            </a:prstGeom>
            <a:noFill/>
          </p:spPr>
          <p:txBody>
            <a:bodyPr spcFirstLastPara="1" wrap="none" numCol="1" rtlCol="0" anchor="ctr">
              <a:spAutoFit/>
            </a:bodyPr>
            <a:lstStyle>
              <a:defPPr>
                <a:defRPr lang="es-CO"/>
              </a:defPPr>
              <a:lvl1pPr algn="ctr">
                <a:defRPr sz="2100" b="1">
                  <a:solidFill>
                    <a:schemeClr val="bg1"/>
                  </a:solidFill>
                  <a:latin typeface="Novecento wide Book"/>
                </a:defRPr>
              </a:lvl1pPr>
            </a:lstStyle>
            <a:p>
              <a:r>
                <a:rPr lang="es-CO" sz="15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Negaciones</a:t>
              </a:r>
            </a:p>
          </p:txBody>
        </p:sp>
        <p:sp>
          <p:nvSpPr>
            <p:cNvPr id="131" name="TextBox 118"/>
            <p:cNvSpPr txBox="1"/>
            <p:nvPr/>
          </p:nvSpPr>
          <p:spPr>
            <a:xfrm rot="20723052">
              <a:off x="3395318" y="1864663"/>
              <a:ext cx="639839" cy="2545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867"/>
                </a:lnSpc>
              </a:pPr>
              <a:r>
                <a:rPr lang="en-US" sz="1900" b="1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59,287</a:t>
              </a:r>
              <a:endParaRPr lang="en-US" sz="19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32" name="TextBox 118"/>
            <p:cNvSpPr txBox="1"/>
            <p:nvPr/>
          </p:nvSpPr>
          <p:spPr>
            <a:xfrm rot="20723052">
              <a:off x="3230745" y="2377474"/>
              <a:ext cx="560490" cy="25199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867"/>
                </a:lnSpc>
              </a:pPr>
              <a:r>
                <a:rPr lang="en-US" sz="1600" b="1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52,990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33" name="TextBox 118"/>
            <p:cNvSpPr txBox="1"/>
            <p:nvPr/>
          </p:nvSpPr>
          <p:spPr>
            <a:xfrm rot="20723052">
              <a:off x="3067069" y="2928992"/>
              <a:ext cx="418624" cy="25199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867"/>
                </a:lnSpc>
              </a:pPr>
              <a:r>
                <a:rPr lang="en-US" sz="1300" b="1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4,687</a:t>
              </a:r>
              <a:endParaRPr lang="en-US" sz="13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34" name="TextBox 118"/>
            <p:cNvSpPr txBox="1"/>
            <p:nvPr/>
          </p:nvSpPr>
          <p:spPr>
            <a:xfrm rot="20723052">
              <a:off x="2864703" y="3388645"/>
              <a:ext cx="418624" cy="23929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867"/>
                </a:lnSpc>
              </a:pPr>
              <a:r>
                <a:rPr lang="en-US" sz="1300" b="1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1,430</a:t>
              </a:r>
              <a:endParaRPr lang="en-US" sz="13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</p:grpSp>
      <p:grpSp>
        <p:nvGrpSpPr>
          <p:cNvPr id="135" name="134 Grupo"/>
          <p:cNvGrpSpPr/>
          <p:nvPr/>
        </p:nvGrpSpPr>
        <p:grpSpPr>
          <a:xfrm>
            <a:off x="6508905" y="1155761"/>
            <a:ext cx="4165931" cy="4794835"/>
            <a:chOff x="1115616" y="779644"/>
            <a:chExt cx="3124448" cy="3596126"/>
          </a:xfrm>
        </p:grpSpPr>
        <p:grpSp>
          <p:nvGrpSpPr>
            <p:cNvPr id="136" name="Group 1"/>
            <p:cNvGrpSpPr/>
            <p:nvPr/>
          </p:nvGrpSpPr>
          <p:grpSpPr>
            <a:xfrm rot="10800000">
              <a:off x="1115616" y="779644"/>
              <a:ext cx="3124448" cy="3596126"/>
              <a:chOff x="6482345" y="1777707"/>
              <a:chExt cx="4165930" cy="4794835"/>
            </a:xfrm>
          </p:grpSpPr>
          <p:grpSp>
            <p:nvGrpSpPr>
              <p:cNvPr id="142" name="Group 82"/>
              <p:cNvGrpSpPr/>
              <p:nvPr/>
            </p:nvGrpSpPr>
            <p:grpSpPr>
              <a:xfrm>
                <a:off x="6482345" y="1777707"/>
                <a:ext cx="4165930" cy="4794835"/>
                <a:chOff x="548926" y="1645943"/>
                <a:chExt cx="4161776" cy="4790055"/>
              </a:xfrm>
            </p:grpSpPr>
            <p:sp>
              <p:nvSpPr>
                <p:cNvPr id="147" name="Freeform 21"/>
                <p:cNvSpPr>
                  <a:spLocks/>
                </p:cNvSpPr>
                <p:nvPr/>
              </p:nvSpPr>
              <p:spPr bwMode="auto">
                <a:xfrm rot="10800000">
                  <a:off x="1553722" y="5103695"/>
                  <a:ext cx="222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" cap="flat">
                  <a:noFill/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3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grpSp>
              <p:nvGrpSpPr>
                <p:cNvPr id="149" name="Group 12"/>
                <p:cNvGrpSpPr/>
                <p:nvPr/>
              </p:nvGrpSpPr>
              <p:grpSpPr>
                <a:xfrm>
                  <a:off x="2193138" y="1645943"/>
                  <a:ext cx="810968" cy="839931"/>
                  <a:chOff x="1998028" y="1265209"/>
                  <a:chExt cx="608226" cy="629948"/>
                </a:xfrm>
              </p:grpSpPr>
              <p:sp>
                <p:nvSpPr>
                  <p:cNvPr id="169" name="Freeform 7"/>
                  <p:cNvSpPr>
                    <a:spLocks/>
                  </p:cNvSpPr>
                  <p:nvPr/>
                </p:nvSpPr>
                <p:spPr bwMode="auto">
                  <a:xfrm rot="10800000">
                    <a:off x="1998028" y="1265210"/>
                    <a:ext cx="275707" cy="511310"/>
                  </a:xfrm>
                  <a:custGeom>
                    <a:avLst/>
                    <a:gdLst>
                      <a:gd name="T0" fmla="*/ 0 w 165"/>
                      <a:gd name="T1" fmla="*/ 306 h 306"/>
                      <a:gd name="T2" fmla="*/ 0 w 165"/>
                      <a:gd name="T3" fmla="*/ 306 h 306"/>
                      <a:gd name="T4" fmla="*/ 165 w 165"/>
                      <a:gd name="T5" fmla="*/ 0 h 306"/>
                      <a:gd name="T6" fmla="*/ 83 w 165"/>
                      <a:gd name="T7" fmla="*/ 21 h 306"/>
                      <a:gd name="T8" fmla="*/ 0 w 165"/>
                      <a:gd name="T9" fmla="*/ 306 h 3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5" h="306">
                        <a:moveTo>
                          <a:pt x="0" y="306"/>
                        </a:moveTo>
                        <a:lnTo>
                          <a:pt x="0" y="306"/>
                        </a:lnTo>
                        <a:lnTo>
                          <a:pt x="165" y="0"/>
                        </a:lnTo>
                        <a:lnTo>
                          <a:pt x="83" y="21"/>
                        </a:lnTo>
                        <a:lnTo>
                          <a:pt x="0" y="306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70" name="Freeform 14"/>
                  <p:cNvSpPr>
                    <a:spLocks/>
                  </p:cNvSpPr>
                  <p:nvPr/>
                </p:nvSpPr>
                <p:spPr bwMode="auto">
                  <a:xfrm rot="10800000">
                    <a:off x="2135046" y="1265209"/>
                    <a:ext cx="471208" cy="616581"/>
                  </a:xfrm>
                  <a:custGeom>
                    <a:avLst/>
                    <a:gdLst>
                      <a:gd name="T0" fmla="*/ 339 w 340"/>
                      <a:gd name="T1" fmla="*/ 102 h 446"/>
                      <a:gd name="T2" fmla="*/ 0 w 340"/>
                      <a:gd name="T3" fmla="*/ 21 h 446"/>
                      <a:gd name="T4" fmla="*/ 240 w 340"/>
                      <a:gd name="T5" fmla="*/ 446 h 446"/>
                      <a:gd name="T6" fmla="*/ 340 w 340"/>
                      <a:gd name="T7" fmla="*/ 102 h 446"/>
                      <a:gd name="T8" fmla="*/ 339 w 340"/>
                      <a:gd name="T9" fmla="*/ 102 h 4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0" h="446">
                        <a:moveTo>
                          <a:pt x="339" y="102"/>
                        </a:moveTo>
                        <a:cubicBezTo>
                          <a:pt x="222" y="22"/>
                          <a:pt x="108" y="0"/>
                          <a:pt x="0" y="21"/>
                        </a:cubicBezTo>
                        <a:cubicBezTo>
                          <a:pt x="240" y="446"/>
                          <a:pt x="240" y="446"/>
                          <a:pt x="240" y="446"/>
                        </a:cubicBezTo>
                        <a:cubicBezTo>
                          <a:pt x="340" y="102"/>
                          <a:pt x="340" y="102"/>
                          <a:pt x="340" y="102"/>
                        </a:cubicBezTo>
                        <a:lnTo>
                          <a:pt x="339" y="102"/>
                        </a:lnTo>
                        <a:close/>
                      </a:path>
                    </a:pathLst>
                  </a:custGeom>
                  <a:solidFill>
                    <a:schemeClr val="bg2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71" name="Freeform 25"/>
                  <p:cNvSpPr>
                    <a:spLocks/>
                  </p:cNvSpPr>
                  <p:nvPr/>
                </p:nvSpPr>
                <p:spPr bwMode="auto">
                  <a:xfrm rot="10800000">
                    <a:off x="2123350" y="1741430"/>
                    <a:ext cx="467866" cy="153727"/>
                  </a:xfrm>
                  <a:custGeom>
                    <a:avLst/>
                    <a:gdLst>
                      <a:gd name="T0" fmla="*/ 339 w 339"/>
                      <a:gd name="T1" fmla="*/ 78 h 111"/>
                      <a:gd name="T2" fmla="*/ 175 w 339"/>
                      <a:gd name="T3" fmla="*/ 1 h 111"/>
                      <a:gd name="T4" fmla="*/ 0 w 339"/>
                      <a:gd name="T5" fmla="*/ 28 h 111"/>
                      <a:gd name="T6" fmla="*/ 329 w 339"/>
                      <a:gd name="T7" fmla="*/ 111 h 111"/>
                      <a:gd name="T8" fmla="*/ 330 w 339"/>
                      <a:gd name="T9" fmla="*/ 111 h 111"/>
                      <a:gd name="T10" fmla="*/ 339 w 339"/>
                      <a:gd name="T11" fmla="*/ 78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39" h="111">
                        <a:moveTo>
                          <a:pt x="339" y="78"/>
                        </a:moveTo>
                        <a:cubicBezTo>
                          <a:pt x="283" y="41"/>
                          <a:pt x="228" y="15"/>
                          <a:pt x="175" y="1"/>
                        </a:cubicBezTo>
                        <a:cubicBezTo>
                          <a:pt x="95" y="0"/>
                          <a:pt x="38" y="14"/>
                          <a:pt x="0" y="28"/>
                        </a:cubicBezTo>
                        <a:cubicBezTo>
                          <a:pt x="105" y="10"/>
                          <a:pt x="216" y="34"/>
                          <a:pt x="329" y="111"/>
                        </a:cubicBezTo>
                        <a:cubicBezTo>
                          <a:pt x="330" y="111"/>
                          <a:pt x="330" y="111"/>
                          <a:pt x="330" y="111"/>
                        </a:cubicBezTo>
                        <a:cubicBezTo>
                          <a:pt x="339" y="78"/>
                          <a:pt x="339" y="78"/>
                          <a:pt x="339" y="78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72" name="Freeform 29"/>
                  <p:cNvSpPr>
                    <a:spLocks/>
                  </p:cNvSpPr>
                  <p:nvPr/>
                </p:nvSpPr>
                <p:spPr bwMode="auto">
                  <a:xfrm rot="10800000">
                    <a:off x="1999698" y="1741430"/>
                    <a:ext cx="135347" cy="63496"/>
                  </a:xfrm>
                  <a:custGeom>
                    <a:avLst/>
                    <a:gdLst>
                      <a:gd name="T0" fmla="*/ 9 w 98"/>
                      <a:gd name="T1" fmla="*/ 13 h 46"/>
                      <a:gd name="T2" fmla="*/ 0 w 98"/>
                      <a:gd name="T3" fmla="*/ 46 h 46"/>
                      <a:gd name="T4" fmla="*/ 98 w 98"/>
                      <a:gd name="T5" fmla="*/ 20 h 46"/>
                      <a:gd name="T6" fmla="*/ 53 w 98"/>
                      <a:gd name="T7" fmla="*/ 0 h 46"/>
                      <a:gd name="T8" fmla="*/ 9 w 98"/>
                      <a:gd name="T9" fmla="*/ 13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8" h="46">
                        <a:moveTo>
                          <a:pt x="9" y="13"/>
                        </a:moveTo>
                        <a:cubicBezTo>
                          <a:pt x="0" y="46"/>
                          <a:pt x="0" y="46"/>
                          <a:pt x="0" y="46"/>
                        </a:cubicBezTo>
                        <a:cubicBezTo>
                          <a:pt x="98" y="20"/>
                          <a:pt x="98" y="20"/>
                          <a:pt x="98" y="20"/>
                        </a:cubicBezTo>
                        <a:cubicBezTo>
                          <a:pt x="86" y="14"/>
                          <a:pt x="62" y="4"/>
                          <a:pt x="53" y="0"/>
                        </a:cubicBezTo>
                        <a:lnTo>
                          <a:pt x="9" y="13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150" name="Group 17"/>
                <p:cNvGrpSpPr/>
                <p:nvPr/>
              </p:nvGrpSpPr>
              <p:grpSpPr>
                <a:xfrm>
                  <a:off x="548926" y="4441998"/>
                  <a:ext cx="4161776" cy="1994000"/>
                  <a:chOff x="764868" y="3362250"/>
                  <a:chExt cx="3121332" cy="1495500"/>
                </a:xfrm>
              </p:grpSpPr>
              <p:sp>
                <p:nvSpPr>
                  <p:cNvPr id="166" name="Freeform 20"/>
                  <p:cNvSpPr>
                    <a:spLocks/>
                  </p:cNvSpPr>
                  <p:nvPr/>
                </p:nvSpPr>
                <p:spPr bwMode="auto">
                  <a:xfrm rot="10800000">
                    <a:off x="764868" y="3858523"/>
                    <a:ext cx="3121332" cy="999227"/>
                  </a:xfrm>
                  <a:custGeom>
                    <a:avLst/>
                    <a:gdLst>
                      <a:gd name="T0" fmla="*/ 1710 w 2255"/>
                      <a:gd name="T1" fmla="*/ 722 h 722"/>
                      <a:gd name="T2" fmla="*/ 1711 w 2255"/>
                      <a:gd name="T3" fmla="*/ 722 h 722"/>
                      <a:gd name="T4" fmla="*/ 2255 w 2255"/>
                      <a:gd name="T5" fmla="*/ 571 h 722"/>
                      <a:gd name="T6" fmla="*/ 2255 w 2255"/>
                      <a:gd name="T7" fmla="*/ 571 h 722"/>
                      <a:gd name="T8" fmla="*/ 0 w 2255"/>
                      <a:gd name="T9" fmla="*/ 526 h 722"/>
                      <a:gd name="T10" fmla="*/ 2 w 2255"/>
                      <a:gd name="T11" fmla="*/ 530 h 722"/>
                      <a:gd name="T12" fmla="*/ 1710 w 2255"/>
                      <a:gd name="T13" fmla="*/ 722 h 7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255" h="722">
                        <a:moveTo>
                          <a:pt x="1710" y="722"/>
                        </a:moveTo>
                        <a:cubicBezTo>
                          <a:pt x="1711" y="722"/>
                          <a:pt x="1711" y="722"/>
                          <a:pt x="1711" y="722"/>
                        </a:cubicBezTo>
                        <a:cubicBezTo>
                          <a:pt x="2255" y="571"/>
                          <a:pt x="2255" y="571"/>
                          <a:pt x="2255" y="571"/>
                        </a:cubicBezTo>
                        <a:cubicBezTo>
                          <a:pt x="2255" y="571"/>
                          <a:pt x="2255" y="571"/>
                          <a:pt x="2255" y="571"/>
                        </a:cubicBezTo>
                        <a:cubicBezTo>
                          <a:pt x="1140" y="0"/>
                          <a:pt x="0" y="526"/>
                          <a:pt x="0" y="526"/>
                        </a:cubicBezTo>
                        <a:cubicBezTo>
                          <a:pt x="2" y="530"/>
                          <a:pt x="2" y="530"/>
                          <a:pt x="2" y="530"/>
                        </a:cubicBezTo>
                        <a:cubicBezTo>
                          <a:pt x="799" y="190"/>
                          <a:pt x="1646" y="683"/>
                          <a:pt x="1710" y="722"/>
                        </a:cubicBezTo>
                        <a:close/>
                      </a:path>
                    </a:pathLst>
                  </a:custGeom>
                  <a:solidFill>
                    <a:srgbClr val="00BBD6">
                      <a:alpha val="85000"/>
                    </a:srgbClr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67" name="Freeform 6"/>
                  <p:cNvSpPr>
                    <a:spLocks/>
                  </p:cNvSpPr>
                  <p:nvPr/>
                </p:nvSpPr>
                <p:spPr bwMode="auto">
                  <a:xfrm rot="10800000">
                    <a:off x="764868" y="3362250"/>
                    <a:ext cx="898970" cy="705140"/>
                  </a:xfrm>
                  <a:custGeom>
                    <a:avLst/>
                    <a:gdLst>
                      <a:gd name="T0" fmla="*/ 105 w 649"/>
                      <a:gd name="T1" fmla="*/ 151 h 509"/>
                      <a:gd name="T2" fmla="*/ 104 w 649"/>
                      <a:gd name="T3" fmla="*/ 151 h 509"/>
                      <a:gd name="T4" fmla="*/ 0 w 649"/>
                      <a:gd name="T5" fmla="*/ 509 h 509"/>
                      <a:gd name="T6" fmla="*/ 1 w 649"/>
                      <a:gd name="T7" fmla="*/ 509 h 509"/>
                      <a:gd name="T8" fmla="*/ 447 w 649"/>
                      <a:gd name="T9" fmla="*/ 375 h 509"/>
                      <a:gd name="T10" fmla="*/ 649 w 649"/>
                      <a:gd name="T11" fmla="*/ 0 h 509"/>
                      <a:gd name="T12" fmla="*/ 105 w 649"/>
                      <a:gd name="T13" fmla="*/ 151 h 5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49" h="509">
                        <a:moveTo>
                          <a:pt x="105" y="151"/>
                        </a:moveTo>
                        <a:cubicBezTo>
                          <a:pt x="104" y="151"/>
                          <a:pt x="104" y="151"/>
                          <a:pt x="104" y="151"/>
                        </a:cubicBezTo>
                        <a:cubicBezTo>
                          <a:pt x="0" y="509"/>
                          <a:pt x="0" y="509"/>
                          <a:pt x="0" y="509"/>
                        </a:cubicBezTo>
                        <a:cubicBezTo>
                          <a:pt x="0" y="509"/>
                          <a:pt x="0" y="509"/>
                          <a:pt x="1" y="509"/>
                        </a:cubicBezTo>
                        <a:cubicBezTo>
                          <a:pt x="447" y="375"/>
                          <a:pt x="447" y="375"/>
                          <a:pt x="447" y="375"/>
                        </a:cubicBezTo>
                        <a:cubicBezTo>
                          <a:pt x="649" y="0"/>
                          <a:pt x="649" y="0"/>
                          <a:pt x="649" y="0"/>
                        </a:cubicBezTo>
                        <a:lnTo>
                          <a:pt x="105" y="151"/>
                        </a:lnTo>
                        <a:close/>
                      </a:path>
                    </a:pathLst>
                  </a:custGeom>
                  <a:solidFill>
                    <a:srgbClr val="00BBD6">
                      <a:alpha val="90000"/>
                    </a:srgb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68" name="Freeform 12"/>
                  <p:cNvSpPr>
                    <a:spLocks/>
                  </p:cNvSpPr>
                  <p:nvPr/>
                </p:nvSpPr>
                <p:spPr bwMode="auto">
                  <a:xfrm rot="10800000">
                    <a:off x="1520137" y="3362250"/>
                    <a:ext cx="2362721" cy="1231490"/>
                  </a:xfrm>
                  <a:custGeom>
                    <a:avLst/>
                    <a:gdLst>
                      <a:gd name="T0" fmla="*/ 1604 w 1708"/>
                      <a:gd name="T1" fmla="*/ 890 h 890"/>
                      <a:gd name="T2" fmla="*/ 1708 w 1708"/>
                      <a:gd name="T3" fmla="*/ 532 h 890"/>
                      <a:gd name="T4" fmla="*/ 0 w 1708"/>
                      <a:gd name="T5" fmla="*/ 340 h 890"/>
                      <a:gd name="T6" fmla="*/ 198 w 1708"/>
                      <a:gd name="T7" fmla="*/ 691 h 890"/>
                      <a:gd name="T8" fmla="*/ 1604 w 1708"/>
                      <a:gd name="T9" fmla="*/ 890 h 8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08" h="890">
                        <a:moveTo>
                          <a:pt x="1604" y="890"/>
                        </a:moveTo>
                        <a:cubicBezTo>
                          <a:pt x="1708" y="532"/>
                          <a:pt x="1708" y="532"/>
                          <a:pt x="1708" y="532"/>
                        </a:cubicBezTo>
                        <a:cubicBezTo>
                          <a:pt x="1644" y="493"/>
                          <a:pt x="797" y="0"/>
                          <a:pt x="0" y="340"/>
                        </a:cubicBezTo>
                        <a:cubicBezTo>
                          <a:pt x="198" y="691"/>
                          <a:pt x="198" y="691"/>
                          <a:pt x="198" y="691"/>
                        </a:cubicBezTo>
                        <a:cubicBezTo>
                          <a:pt x="278" y="659"/>
                          <a:pt x="854" y="453"/>
                          <a:pt x="1604" y="890"/>
                        </a:cubicBezTo>
                        <a:close/>
                      </a:path>
                    </a:pathLst>
                  </a:custGeom>
                  <a:solidFill>
                    <a:srgbClr val="00BBD6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151" name="Group 22"/>
                <p:cNvGrpSpPr/>
                <p:nvPr/>
              </p:nvGrpSpPr>
              <p:grpSpPr>
                <a:xfrm>
                  <a:off x="1792111" y="2341058"/>
                  <a:ext cx="1653125" cy="1004797"/>
                  <a:chOff x="1697257" y="1786545"/>
                  <a:chExt cx="1239844" cy="753598"/>
                </a:xfrm>
                <a:solidFill>
                  <a:schemeClr val="tx2"/>
                </a:solidFill>
              </p:grpSpPr>
              <p:sp>
                <p:nvSpPr>
                  <p:cNvPr id="162" name="Freeform 8"/>
                  <p:cNvSpPr>
                    <a:spLocks/>
                  </p:cNvSpPr>
                  <p:nvPr/>
                </p:nvSpPr>
                <p:spPr bwMode="auto">
                  <a:xfrm rot="10800000">
                    <a:off x="1697257" y="1786546"/>
                    <a:ext cx="426092" cy="551413"/>
                  </a:xfrm>
                  <a:custGeom>
                    <a:avLst/>
                    <a:gdLst>
                      <a:gd name="T0" fmla="*/ 0 w 255"/>
                      <a:gd name="T1" fmla="*/ 330 h 330"/>
                      <a:gd name="T2" fmla="*/ 92 w 255"/>
                      <a:gd name="T3" fmla="*/ 302 h 330"/>
                      <a:gd name="T4" fmla="*/ 255 w 255"/>
                      <a:gd name="T5" fmla="*/ 0 h 330"/>
                      <a:gd name="T6" fmla="*/ 83 w 255"/>
                      <a:gd name="T7" fmla="*/ 46 h 330"/>
                      <a:gd name="T8" fmla="*/ 0 w 255"/>
                      <a:gd name="T9" fmla="*/ 330 h 3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55" h="330">
                        <a:moveTo>
                          <a:pt x="0" y="330"/>
                        </a:moveTo>
                        <a:lnTo>
                          <a:pt x="92" y="302"/>
                        </a:lnTo>
                        <a:lnTo>
                          <a:pt x="255" y="0"/>
                        </a:lnTo>
                        <a:lnTo>
                          <a:pt x="83" y="46"/>
                        </a:lnTo>
                        <a:lnTo>
                          <a:pt x="0" y="33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63" name="Freeform 15"/>
                  <p:cNvSpPr>
                    <a:spLocks/>
                  </p:cNvSpPr>
                  <p:nvPr/>
                </p:nvSpPr>
                <p:spPr bwMode="auto">
                  <a:xfrm rot="10800000">
                    <a:off x="1984660" y="1786545"/>
                    <a:ext cx="952441" cy="736889"/>
                  </a:xfrm>
                  <a:custGeom>
                    <a:avLst/>
                    <a:gdLst>
                      <a:gd name="T0" fmla="*/ 588 w 688"/>
                      <a:gd name="T1" fmla="*/ 532 h 532"/>
                      <a:gd name="T2" fmla="*/ 588 w 688"/>
                      <a:gd name="T3" fmla="*/ 532 h 532"/>
                      <a:gd name="T4" fmla="*/ 688 w 688"/>
                      <a:gd name="T5" fmla="*/ 189 h 532"/>
                      <a:gd name="T6" fmla="*/ 688 w 688"/>
                      <a:gd name="T7" fmla="*/ 189 h 532"/>
                      <a:gd name="T8" fmla="*/ 0 w 688"/>
                      <a:gd name="T9" fmla="*/ 58 h 532"/>
                      <a:gd name="T10" fmla="*/ 220 w 688"/>
                      <a:gd name="T11" fmla="*/ 450 h 532"/>
                      <a:gd name="T12" fmla="*/ 588 w 688"/>
                      <a:gd name="T13" fmla="*/ 532 h 5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88" h="532">
                        <a:moveTo>
                          <a:pt x="588" y="532"/>
                        </a:moveTo>
                        <a:cubicBezTo>
                          <a:pt x="588" y="532"/>
                          <a:pt x="588" y="532"/>
                          <a:pt x="588" y="532"/>
                        </a:cubicBezTo>
                        <a:cubicBezTo>
                          <a:pt x="688" y="189"/>
                          <a:pt x="688" y="189"/>
                          <a:pt x="688" y="189"/>
                        </a:cubicBezTo>
                        <a:cubicBezTo>
                          <a:pt x="688" y="189"/>
                          <a:pt x="688" y="189"/>
                          <a:pt x="688" y="189"/>
                        </a:cubicBezTo>
                        <a:cubicBezTo>
                          <a:pt x="435" y="16"/>
                          <a:pt x="201" y="0"/>
                          <a:pt x="0" y="58"/>
                        </a:cubicBezTo>
                        <a:cubicBezTo>
                          <a:pt x="220" y="450"/>
                          <a:pt x="220" y="450"/>
                          <a:pt x="220" y="450"/>
                        </a:cubicBezTo>
                        <a:cubicBezTo>
                          <a:pt x="336" y="424"/>
                          <a:pt x="459" y="445"/>
                          <a:pt x="588" y="532"/>
                        </a:cubicBezTo>
                        <a:close/>
                      </a:path>
                    </a:pathLst>
                  </a:custGeom>
                  <a:solidFill>
                    <a:srgbClr val="40404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64" name="Freeform 24"/>
                  <p:cNvSpPr>
                    <a:spLocks/>
                  </p:cNvSpPr>
                  <p:nvPr/>
                </p:nvSpPr>
                <p:spPr bwMode="auto">
                  <a:xfrm rot="10800000">
                    <a:off x="1971293" y="2261094"/>
                    <a:ext cx="932389" cy="279049"/>
                  </a:xfrm>
                  <a:custGeom>
                    <a:avLst/>
                    <a:gdLst>
                      <a:gd name="T0" fmla="*/ 191 w 674"/>
                      <a:gd name="T1" fmla="*/ 0 h 201"/>
                      <a:gd name="T2" fmla="*/ 0 w 674"/>
                      <a:gd name="T3" fmla="*/ 63 h 201"/>
                      <a:gd name="T4" fmla="*/ 664 w 674"/>
                      <a:gd name="T5" fmla="*/ 201 h 201"/>
                      <a:gd name="T6" fmla="*/ 664 w 674"/>
                      <a:gd name="T7" fmla="*/ 201 h 201"/>
                      <a:gd name="T8" fmla="*/ 674 w 674"/>
                      <a:gd name="T9" fmla="*/ 168 h 201"/>
                      <a:gd name="T10" fmla="*/ 191 w 674"/>
                      <a:gd name="T11" fmla="*/ 0 h 2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74" h="201">
                        <a:moveTo>
                          <a:pt x="191" y="0"/>
                        </a:moveTo>
                        <a:cubicBezTo>
                          <a:pt x="86" y="21"/>
                          <a:pt x="26" y="49"/>
                          <a:pt x="0" y="63"/>
                        </a:cubicBezTo>
                        <a:cubicBezTo>
                          <a:pt x="196" y="13"/>
                          <a:pt x="421" y="35"/>
                          <a:pt x="664" y="201"/>
                        </a:cubicBezTo>
                        <a:cubicBezTo>
                          <a:pt x="664" y="201"/>
                          <a:pt x="664" y="201"/>
                          <a:pt x="664" y="201"/>
                        </a:cubicBezTo>
                        <a:cubicBezTo>
                          <a:pt x="674" y="168"/>
                          <a:pt x="674" y="168"/>
                          <a:pt x="674" y="168"/>
                        </a:cubicBezTo>
                        <a:cubicBezTo>
                          <a:pt x="501" y="52"/>
                          <a:pt x="339" y="3"/>
                          <a:pt x="191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65" name="Freeform 28"/>
                  <p:cNvSpPr>
                    <a:spLocks/>
                  </p:cNvSpPr>
                  <p:nvPr/>
                </p:nvSpPr>
                <p:spPr bwMode="auto">
                  <a:xfrm rot="10800000">
                    <a:off x="1697257" y="2261096"/>
                    <a:ext cx="287403" cy="106941"/>
                  </a:xfrm>
                  <a:custGeom>
                    <a:avLst/>
                    <a:gdLst>
                      <a:gd name="T0" fmla="*/ 10 w 207"/>
                      <a:gd name="T1" fmla="*/ 44 h 77"/>
                      <a:gd name="T2" fmla="*/ 10 w 207"/>
                      <a:gd name="T3" fmla="*/ 44 h 77"/>
                      <a:gd name="T4" fmla="*/ 0 w 207"/>
                      <a:gd name="T5" fmla="*/ 77 h 77"/>
                      <a:gd name="T6" fmla="*/ 207 w 207"/>
                      <a:gd name="T7" fmla="*/ 22 h 77"/>
                      <a:gd name="T8" fmla="*/ 159 w 207"/>
                      <a:gd name="T9" fmla="*/ 0 h 77"/>
                      <a:gd name="T10" fmla="*/ 10 w 207"/>
                      <a:gd name="T11" fmla="*/ 44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07" h="77">
                        <a:moveTo>
                          <a:pt x="10" y="44"/>
                        </a:move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207" y="22"/>
                          <a:pt x="207" y="22"/>
                          <a:pt x="207" y="22"/>
                        </a:cubicBezTo>
                        <a:cubicBezTo>
                          <a:pt x="159" y="0"/>
                          <a:pt x="159" y="0"/>
                          <a:pt x="159" y="0"/>
                        </a:cubicBezTo>
                        <a:lnTo>
                          <a:pt x="10" y="4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152" name="Group 27"/>
                <p:cNvGrpSpPr/>
                <p:nvPr/>
              </p:nvGrpSpPr>
              <p:grpSpPr>
                <a:xfrm>
                  <a:off x="1382172" y="3036174"/>
                  <a:ext cx="2499739" cy="1142928"/>
                  <a:chOff x="1389803" y="2307882"/>
                  <a:chExt cx="1874804" cy="857196"/>
                </a:xfrm>
              </p:grpSpPr>
              <p:sp>
                <p:nvSpPr>
                  <p:cNvPr id="158" name="Freeform 9"/>
                  <p:cNvSpPr>
                    <a:spLocks/>
                  </p:cNvSpPr>
                  <p:nvPr/>
                </p:nvSpPr>
                <p:spPr bwMode="auto">
                  <a:xfrm rot="10800000">
                    <a:off x="1389803" y="2307882"/>
                    <a:ext cx="581490" cy="601542"/>
                  </a:xfrm>
                  <a:custGeom>
                    <a:avLst/>
                    <a:gdLst>
                      <a:gd name="T0" fmla="*/ 102 w 420"/>
                      <a:gd name="T1" fmla="*/ 84 h 435"/>
                      <a:gd name="T2" fmla="*/ 0 w 420"/>
                      <a:gd name="T3" fmla="*/ 435 h 435"/>
                      <a:gd name="T4" fmla="*/ 0 w 420"/>
                      <a:gd name="T5" fmla="*/ 435 h 435"/>
                      <a:gd name="T6" fmla="*/ 222 w 420"/>
                      <a:gd name="T7" fmla="*/ 369 h 435"/>
                      <a:gd name="T8" fmla="*/ 420 w 420"/>
                      <a:gd name="T9" fmla="*/ 0 h 435"/>
                      <a:gd name="T10" fmla="*/ 102 w 420"/>
                      <a:gd name="T11" fmla="*/ 84 h 435"/>
                      <a:gd name="T12" fmla="*/ 102 w 420"/>
                      <a:gd name="T13" fmla="*/ 84 h 4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20" h="435">
                        <a:moveTo>
                          <a:pt x="102" y="84"/>
                        </a:moveTo>
                        <a:cubicBezTo>
                          <a:pt x="0" y="435"/>
                          <a:pt x="0" y="435"/>
                          <a:pt x="0" y="435"/>
                        </a:cubicBezTo>
                        <a:cubicBezTo>
                          <a:pt x="0" y="435"/>
                          <a:pt x="0" y="435"/>
                          <a:pt x="0" y="435"/>
                        </a:cubicBezTo>
                        <a:cubicBezTo>
                          <a:pt x="222" y="369"/>
                          <a:pt x="222" y="369"/>
                          <a:pt x="222" y="369"/>
                        </a:cubicBezTo>
                        <a:cubicBezTo>
                          <a:pt x="420" y="0"/>
                          <a:pt x="420" y="0"/>
                          <a:pt x="420" y="0"/>
                        </a:cubicBezTo>
                        <a:cubicBezTo>
                          <a:pt x="102" y="84"/>
                          <a:pt x="102" y="84"/>
                          <a:pt x="102" y="84"/>
                        </a:cubicBezTo>
                        <a:cubicBezTo>
                          <a:pt x="102" y="84"/>
                          <a:pt x="102" y="84"/>
                          <a:pt x="102" y="84"/>
                        </a:cubicBezTo>
                        <a:close/>
                      </a:path>
                    </a:pathLst>
                  </a:custGeom>
                  <a:solidFill>
                    <a:srgbClr val="FF642E">
                      <a:alpha val="88000"/>
                    </a:srgb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59" name="Freeform 11"/>
                  <p:cNvSpPr>
                    <a:spLocks/>
                  </p:cNvSpPr>
                  <p:nvPr/>
                </p:nvSpPr>
                <p:spPr bwMode="auto">
                  <a:xfrm rot="10800000">
                    <a:off x="1829262" y="2307882"/>
                    <a:ext cx="1435345" cy="845500"/>
                  </a:xfrm>
                  <a:custGeom>
                    <a:avLst/>
                    <a:gdLst>
                      <a:gd name="T0" fmla="*/ 935 w 1037"/>
                      <a:gd name="T1" fmla="*/ 612 h 612"/>
                      <a:gd name="T2" fmla="*/ 1037 w 1037"/>
                      <a:gd name="T3" fmla="*/ 261 h 612"/>
                      <a:gd name="T4" fmla="*/ 0 w 1037"/>
                      <a:gd name="T5" fmla="*/ 94 h 612"/>
                      <a:gd name="T6" fmla="*/ 215 w 1037"/>
                      <a:gd name="T7" fmla="*/ 476 h 612"/>
                      <a:gd name="T8" fmla="*/ 935 w 1037"/>
                      <a:gd name="T9" fmla="*/ 612 h 6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37" h="612">
                        <a:moveTo>
                          <a:pt x="935" y="612"/>
                        </a:moveTo>
                        <a:cubicBezTo>
                          <a:pt x="1037" y="261"/>
                          <a:pt x="1037" y="261"/>
                          <a:pt x="1037" y="261"/>
                        </a:cubicBezTo>
                        <a:cubicBezTo>
                          <a:pt x="594" y="0"/>
                          <a:pt x="242" y="13"/>
                          <a:pt x="0" y="94"/>
                        </a:cubicBezTo>
                        <a:cubicBezTo>
                          <a:pt x="215" y="476"/>
                          <a:pt x="215" y="476"/>
                          <a:pt x="215" y="476"/>
                        </a:cubicBezTo>
                        <a:cubicBezTo>
                          <a:pt x="421" y="414"/>
                          <a:pt x="665" y="430"/>
                          <a:pt x="935" y="612"/>
                        </a:cubicBezTo>
                        <a:close/>
                      </a:path>
                    </a:pathLst>
                  </a:custGeom>
                  <a:solidFill>
                    <a:srgbClr val="FF642E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60" name="Freeform 23"/>
                  <p:cNvSpPr>
                    <a:spLocks/>
                  </p:cNvSpPr>
                  <p:nvPr/>
                </p:nvSpPr>
                <p:spPr bwMode="auto">
                  <a:xfrm rot="10800000">
                    <a:off x="1815895" y="2792456"/>
                    <a:ext cx="1413623" cy="372622"/>
                  </a:xfrm>
                  <a:custGeom>
                    <a:avLst/>
                    <a:gdLst>
                      <a:gd name="T0" fmla="*/ 222 w 1022"/>
                      <a:gd name="T1" fmla="*/ 15 h 269"/>
                      <a:gd name="T2" fmla="*/ 0 w 1022"/>
                      <a:gd name="T3" fmla="*/ 94 h 269"/>
                      <a:gd name="T4" fmla="*/ 1012 w 1022"/>
                      <a:gd name="T5" fmla="*/ 269 h 269"/>
                      <a:gd name="T6" fmla="*/ 1022 w 1022"/>
                      <a:gd name="T7" fmla="*/ 236 h 269"/>
                      <a:gd name="T8" fmla="*/ 222 w 1022"/>
                      <a:gd name="T9" fmla="*/ 15 h 2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22" h="269">
                        <a:moveTo>
                          <a:pt x="222" y="15"/>
                        </a:moveTo>
                        <a:cubicBezTo>
                          <a:pt x="119" y="42"/>
                          <a:pt x="41" y="75"/>
                          <a:pt x="0" y="94"/>
                        </a:cubicBezTo>
                        <a:cubicBezTo>
                          <a:pt x="241" y="21"/>
                          <a:pt x="584" y="17"/>
                          <a:pt x="1012" y="269"/>
                        </a:cubicBezTo>
                        <a:cubicBezTo>
                          <a:pt x="1022" y="236"/>
                          <a:pt x="1022" y="236"/>
                          <a:pt x="1022" y="236"/>
                        </a:cubicBezTo>
                        <a:cubicBezTo>
                          <a:pt x="708" y="49"/>
                          <a:pt x="438" y="0"/>
                          <a:pt x="222" y="15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61" name="Freeform 27"/>
                  <p:cNvSpPr>
                    <a:spLocks/>
                  </p:cNvSpPr>
                  <p:nvPr/>
                </p:nvSpPr>
                <p:spPr bwMode="auto">
                  <a:xfrm rot="10800000">
                    <a:off x="1389803" y="2792456"/>
                    <a:ext cx="439460" cy="152057"/>
                  </a:xfrm>
                  <a:custGeom>
                    <a:avLst/>
                    <a:gdLst>
                      <a:gd name="T0" fmla="*/ 10 w 318"/>
                      <a:gd name="T1" fmla="*/ 77 h 110"/>
                      <a:gd name="T2" fmla="*/ 10 w 318"/>
                      <a:gd name="T3" fmla="*/ 77 h 110"/>
                      <a:gd name="T4" fmla="*/ 0 w 318"/>
                      <a:gd name="T5" fmla="*/ 110 h 110"/>
                      <a:gd name="T6" fmla="*/ 0 w 318"/>
                      <a:gd name="T7" fmla="*/ 110 h 110"/>
                      <a:gd name="T8" fmla="*/ 318 w 318"/>
                      <a:gd name="T9" fmla="*/ 26 h 110"/>
                      <a:gd name="T10" fmla="*/ 268 w 318"/>
                      <a:gd name="T11" fmla="*/ 0 h 110"/>
                      <a:gd name="T12" fmla="*/ 10 w 318"/>
                      <a:gd name="T13" fmla="*/ 77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18" h="110">
                        <a:moveTo>
                          <a:pt x="10" y="77"/>
                        </a:moveTo>
                        <a:cubicBezTo>
                          <a:pt x="10" y="77"/>
                          <a:pt x="10" y="77"/>
                          <a:pt x="10" y="77"/>
                        </a:cubicBezTo>
                        <a:cubicBezTo>
                          <a:pt x="0" y="110"/>
                          <a:pt x="0" y="110"/>
                          <a:pt x="0" y="110"/>
                        </a:cubicBezTo>
                        <a:cubicBezTo>
                          <a:pt x="0" y="110"/>
                          <a:pt x="0" y="110"/>
                          <a:pt x="0" y="110"/>
                        </a:cubicBezTo>
                        <a:cubicBezTo>
                          <a:pt x="318" y="26"/>
                          <a:pt x="318" y="26"/>
                          <a:pt x="318" y="26"/>
                        </a:cubicBezTo>
                        <a:cubicBezTo>
                          <a:pt x="268" y="0"/>
                          <a:pt x="268" y="0"/>
                          <a:pt x="268" y="0"/>
                        </a:cubicBezTo>
                        <a:lnTo>
                          <a:pt x="10" y="77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153" name="Group 32"/>
                <p:cNvGrpSpPr/>
                <p:nvPr/>
              </p:nvGrpSpPr>
              <p:grpSpPr>
                <a:xfrm>
                  <a:off x="974462" y="3744657"/>
                  <a:ext cx="3328529" cy="1376861"/>
                  <a:chOff x="1084020" y="2839244"/>
                  <a:chExt cx="2496397" cy="1032646"/>
                </a:xfrm>
              </p:grpSpPr>
              <p:sp>
                <p:nvSpPr>
                  <p:cNvPr id="154" name="Freeform 10"/>
                  <p:cNvSpPr>
                    <a:spLocks/>
                  </p:cNvSpPr>
                  <p:nvPr/>
                </p:nvSpPr>
                <p:spPr bwMode="auto">
                  <a:xfrm rot="10800000">
                    <a:off x="1084020" y="2839244"/>
                    <a:ext cx="731875" cy="634961"/>
                  </a:xfrm>
                  <a:custGeom>
                    <a:avLst/>
                    <a:gdLst>
                      <a:gd name="T0" fmla="*/ 101 w 528"/>
                      <a:gd name="T1" fmla="*/ 113 h 459"/>
                      <a:gd name="T2" fmla="*/ 0 w 528"/>
                      <a:gd name="T3" fmla="*/ 459 h 459"/>
                      <a:gd name="T4" fmla="*/ 0 w 528"/>
                      <a:gd name="T5" fmla="*/ 459 h 459"/>
                      <a:gd name="T6" fmla="*/ 335 w 528"/>
                      <a:gd name="T7" fmla="*/ 359 h 459"/>
                      <a:gd name="T8" fmla="*/ 528 w 528"/>
                      <a:gd name="T9" fmla="*/ 0 h 459"/>
                      <a:gd name="T10" fmla="*/ 101 w 528"/>
                      <a:gd name="T11" fmla="*/ 113 h 459"/>
                      <a:gd name="T12" fmla="*/ 101 w 528"/>
                      <a:gd name="T13" fmla="*/ 113 h 4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28" h="459">
                        <a:moveTo>
                          <a:pt x="101" y="113"/>
                        </a:moveTo>
                        <a:cubicBezTo>
                          <a:pt x="0" y="459"/>
                          <a:pt x="0" y="459"/>
                          <a:pt x="0" y="459"/>
                        </a:cubicBezTo>
                        <a:cubicBezTo>
                          <a:pt x="0" y="459"/>
                          <a:pt x="0" y="459"/>
                          <a:pt x="0" y="459"/>
                        </a:cubicBezTo>
                        <a:cubicBezTo>
                          <a:pt x="335" y="359"/>
                          <a:pt x="335" y="359"/>
                          <a:pt x="335" y="359"/>
                        </a:cubicBezTo>
                        <a:cubicBezTo>
                          <a:pt x="528" y="0"/>
                          <a:pt x="528" y="0"/>
                          <a:pt x="528" y="0"/>
                        </a:cubicBezTo>
                        <a:cubicBezTo>
                          <a:pt x="101" y="113"/>
                          <a:pt x="101" y="113"/>
                          <a:pt x="101" y="113"/>
                        </a:cubicBezTo>
                        <a:cubicBezTo>
                          <a:pt x="101" y="113"/>
                          <a:pt x="101" y="113"/>
                          <a:pt x="101" y="113"/>
                        </a:cubicBezTo>
                        <a:close/>
                      </a:path>
                    </a:pathLst>
                  </a:custGeom>
                  <a:solidFill>
                    <a:srgbClr val="9BC319">
                      <a:alpha val="90000"/>
                    </a:srgbClr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55" name="Freeform 13"/>
                  <p:cNvSpPr>
                    <a:spLocks/>
                  </p:cNvSpPr>
                  <p:nvPr/>
                </p:nvSpPr>
                <p:spPr bwMode="auto">
                  <a:xfrm rot="10800000">
                    <a:off x="1675536" y="2839244"/>
                    <a:ext cx="1904881" cy="1032646"/>
                  </a:xfrm>
                  <a:custGeom>
                    <a:avLst/>
                    <a:gdLst>
                      <a:gd name="T0" fmla="*/ 1275 w 1376"/>
                      <a:gd name="T1" fmla="*/ 747 h 747"/>
                      <a:gd name="T2" fmla="*/ 1376 w 1376"/>
                      <a:gd name="T3" fmla="*/ 401 h 747"/>
                      <a:gd name="T4" fmla="*/ 0 w 1376"/>
                      <a:gd name="T5" fmla="*/ 208 h 747"/>
                      <a:gd name="T6" fmla="*/ 210 w 1376"/>
                      <a:gd name="T7" fmla="*/ 580 h 747"/>
                      <a:gd name="T8" fmla="*/ 1275 w 1376"/>
                      <a:gd name="T9" fmla="*/ 747 h 7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76" h="747">
                        <a:moveTo>
                          <a:pt x="1275" y="747"/>
                        </a:moveTo>
                        <a:cubicBezTo>
                          <a:pt x="1376" y="401"/>
                          <a:pt x="1376" y="401"/>
                          <a:pt x="1376" y="401"/>
                        </a:cubicBezTo>
                        <a:cubicBezTo>
                          <a:pt x="646" y="0"/>
                          <a:pt x="142" y="150"/>
                          <a:pt x="0" y="208"/>
                        </a:cubicBezTo>
                        <a:cubicBezTo>
                          <a:pt x="210" y="580"/>
                          <a:pt x="210" y="580"/>
                          <a:pt x="210" y="580"/>
                        </a:cubicBezTo>
                        <a:cubicBezTo>
                          <a:pt x="453" y="495"/>
                          <a:pt x="816" y="474"/>
                          <a:pt x="1275" y="747"/>
                        </a:cubicBezTo>
                        <a:close/>
                      </a:path>
                    </a:pathLst>
                  </a:custGeom>
                  <a:solidFill>
                    <a:srgbClr val="9BC319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56" name="Freeform 22"/>
                  <p:cNvSpPr>
                    <a:spLocks/>
                  </p:cNvSpPr>
                  <p:nvPr/>
                </p:nvSpPr>
                <p:spPr bwMode="auto">
                  <a:xfrm rot="10800000">
                    <a:off x="1663838" y="3317135"/>
                    <a:ext cx="1904881" cy="544729"/>
                  </a:xfrm>
                  <a:custGeom>
                    <a:avLst/>
                    <a:gdLst>
                      <a:gd name="T0" fmla="*/ 208 w 1377"/>
                      <a:gd name="T1" fmla="*/ 102 h 394"/>
                      <a:gd name="T2" fmla="*/ 0 w 1377"/>
                      <a:gd name="T3" fmla="*/ 198 h 394"/>
                      <a:gd name="T4" fmla="*/ 1368 w 1377"/>
                      <a:gd name="T5" fmla="*/ 394 h 394"/>
                      <a:gd name="T6" fmla="*/ 1377 w 1377"/>
                      <a:gd name="T7" fmla="*/ 361 h 394"/>
                      <a:gd name="T8" fmla="*/ 208 w 1377"/>
                      <a:gd name="T9" fmla="*/ 102 h 3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77" h="394">
                        <a:moveTo>
                          <a:pt x="208" y="102"/>
                        </a:moveTo>
                        <a:cubicBezTo>
                          <a:pt x="109" y="137"/>
                          <a:pt x="27" y="182"/>
                          <a:pt x="0" y="198"/>
                        </a:cubicBezTo>
                        <a:cubicBezTo>
                          <a:pt x="151" y="138"/>
                          <a:pt x="650" y="0"/>
                          <a:pt x="1368" y="394"/>
                        </a:cubicBezTo>
                        <a:cubicBezTo>
                          <a:pt x="1377" y="361"/>
                          <a:pt x="1377" y="361"/>
                          <a:pt x="1377" y="361"/>
                        </a:cubicBezTo>
                        <a:cubicBezTo>
                          <a:pt x="880" y="71"/>
                          <a:pt x="459" y="64"/>
                          <a:pt x="208" y="102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57" name="Freeform 26"/>
                  <p:cNvSpPr>
                    <a:spLocks/>
                  </p:cNvSpPr>
                  <p:nvPr/>
                </p:nvSpPr>
                <p:spPr bwMode="auto">
                  <a:xfrm rot="10800000">
                    <a:off x="1085690" y="3317134"/>
                    <a:ext cx="589845" cy="198843"/>
                  </a:xfrm>
                  <a:custGeom>
                    <a:avLst/>
                    <a:gdLst>
                      <a:gd name="T0" fmla="*/ 10 w 426"/>
                      <a:gd name="T1" fmla="*/ 111 h 144"/>
                      <a:gd name="T2" fmla="*/ 9 w 426"/>
                      <a:gd name="T3" fmla="*/ 111 h 144"/>
                      <a:gd name="T4" fmla="*/ 0 w 426"/>
                      <a:gd name="T5" fmla="*/ 144 h 144"/>
                      <a:gd name="T6" fmla="*/ 0 w 426"/>
                      <a:gd name="T7" fmla="*/ 144 h 144"/>
                      <a:gd name="T8" fmla="*/ 426 w 426"/>
                      <a:gd name="T9" fmla="*/ 31 h 144"/>
                      <a:gd name="T10" fmla="*/ 379 w 426"/>
                      <a:gd name="T11" fmla="*/ 0 h 144"/>
                      <a:gd name="T12" fmla="*/ 10 w 426"/>
                      <a:gd name="T13" fmla="*/ 111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26" h="144">
                        <a:moveTo>
                          <a:pt x="10" y="111"/>
                        </a:moveTo>
                        <a:cubicBezTo>
                          <a:pt x="9" y="111"/>
                          <a:pt x="9" y="111"/>
                          <a:pt x="9" y="111"/>
                        </a:cubicBezTo>
                        <a:cubicBezTo>
                          <a:pt x="0" y="144"/>
                          <a:pt x="0" y="144"/>
                          <a:pt x="0" y="144"/>
                        </a:cubicBezTo>
                        <a:cubicBezTo>
                          <a:pt x="0" y="144"/>
                          <a:pt x="0" y="144"/>
                          <a:pt x="0" y="144"/>
                        </a:cubicBezTo>
                        <a:cubicBezTo>
                          <a:pt x="426" y="31"/>
                          <a:pt x="426" y="31"/>
                          <a:pt x="426" y="31"/>
                        </a:cubicBezTo>
                        <a:cubicBezTo>
                          <a:pt x="379" y="0"/>
                          <a:pt x="379" y="0"/>
                          <a:pt x="379" y="0"/>
                        </a:cubicBezTo>
                        <a:lnTo>
                          <a:pt x="10" y="111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320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sp>
            <p:nvSpPr>
              <p:cNvPr id="143" name="TextBox 117"/>
              <p:cNvSpPr txBox="1"/>
              <p:nvPr/>
            </p:nvSpPr>
            <p:spPr>
              <a:xfrm rot="11304820">
                <a:off x="8331042" y="3961028"/>
                <a:ext cx="1331374" cy="442436"/>
              </a:xfrm>
              <a:prstGeom prst="rect">
                <a:avLst/>
              </a:prstGeom>
              <a:noFill/>
            </p:spPr>
            <p:txBody>
              <a:bodyPr spcFirstLastPara="1" wrap="none" numCol="1" rtlCol="0" anchor="ctr">
                <a:prstTxWarp prst="textArchUp">
                  <a:avLst/>
                </a:prstTxWarp>
                <a:spAutoFit/>
              </a:bodyPr>
              <a:lstStyle>
                <a:defPPr>
                  <a:defRPr lang="es-CO"/>
                </a:defPPr>
                <a:lvl1pPr algn="ctr">
                  <a:defRPr sz="2100" b="1">
                    <a:solidFill>
                      <a:schemeClr val="bg1"/>
                    </a:solidFill>
                    <a:latin typeface="Novecento wide Book"/>
                  </a:defRPr>
                </a:lvl1pPr>
              </a:lstStyle>
              <a:p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Nivel 2</a:t>
                </a:r>
                <a:r>
                  <a:rPr lang="es-CO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 </a:t>
                </a:r>
              </a:p>
              <a:p>
                <a:r>
                  <a:rPr lang="es-CO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320,428</a:t>
                </a:r>
                <a:endParaRPr lang="es-CO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144" name="TextBox 118"/>
              <p:cNvSpPr txBox="1"/>
              <p:nvPr/>
            </p:nvSpPr>
            <p:spPr>
              <a:xfrm rot="11151066">
                <a:off x="8354255" y="4889102"/>
                <a:ext cx="1479460" cy="273769"/>
              </a:xfrm>
              <a:prstGeom prst="rect">
                <a:avLst/>
              </a:prstGeom>
              <a:noFill/>
            </p:spPr>
            <p:txBody>
              <a:bodyPr wrap="none" rtlCol="0" anchor="ctr">
                <a:prstTxWarp prst="textArchUp">
                  <a:avLst/>
                </a:prstTxWarp>
                <a:spAutoFit/>
              </a:bodyPr>
              <a:lstStyle/>
              <a:p>
                <a:pPr algn="ctr">
                  <a:lnSpc>
                    <a:spcPts val="1867"/>
                  </a:lnSpc>
                </a:pPr>
                <a:r>
                  <a:rPr lang="en-US" b="1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Servicios</a:t>
                </a:r>
                <a:endPara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  <a:p>
                <a:pPr algn="ctr">
                  <a:lnSpc>
                    <a:spcPts val="1867"/>
                  </a:lnSpc>
                </a:pPr>
                <a:r>
                  <a:rPr lang="en-US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Totales </a:t>
                </a:r>
              </a:p>
              <a:p>
                <a:pPr algn="ctr">
                  <a:lnSpc>
                    <a:spcPts val="1867"/>
                  </a:lnSpc>
                </a:pPr>
                <a:r>
                  <a:rPr lang="en-US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2,295,074</a:t>
                </a:r>
              </a:p>
            </p:txBody>
          </p:sp>
          <p:sp>
            <p:nvSpPr>
              <p:cNvPr id="145" name="TextBox 119"/>
              <p:cNvSpPr txBox="1"/>
              <p:nvPr/>
            </p:nvSpPr>
            <p:spPr>
              <a:xfrm rot="11207366">
                <a:off x="8286534" y="3187534"/>
                <a:ext cx="1142034" cy="379515"/>
              </a:xfrm>
              <a:prstGeom prst="rect">
                <a:avLst/>
              </a:prstGeom>
              <a:noFill/>
            </p:spPr>
            <p:txBody>
              <a:bodyPr spcFirstLastPara="1" wrap="none" numCol="1" rtlCol="0" anchor="ctr">
                <a:prstTxWarp prst="textArchUp">
                  <a:avLst/>
                </a:prstTxWarp>
                <a:spAutoFit/>
              </a:bodyPr>
              <a:lstStyle>
                <a:defPPr>
                  <a:defRPr lang="es-CO"/>
                </a:defPPr>
                <a:lvl1pPr algn="ctr">
                  <a:defRPr sz="2100" b="1">
                    <a:solidFill>
                      <a:schemeClr val="bg1"/>
                    </a:solidFill>
                    <a:latin typeface="Novecento wide Book"/>
                  </a:defRPr>
                </a:lvl1pPr>
              </a:lstStyle>
              <a:p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Nivel 1</a:t>
                </a:r>
              </a:p>
              <a:p>
                <a:r>
                  <a:rPr lang="es-CO" sz="24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274,589</a:t>
                </a:r>
                <a:endParaRPr lang="id-ID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146" name="TextBox 147"/>
              <p:cNvSpPr txBox="1"/>
              <p:nvPr/>
            </p:nvSpPr>
            <p:spPr>
              <a:xfrm rot="11074255">
                <a:off x="8139874" y="2539514"/>
                <a:ext cx="1142034" cy="379515"/>
              </a:xfrm>
              <a:prstGeom prst="rect">
                <a:avLst/>
              </a:prstGeom>
              <a:noFill/>
            </p:spPr>
            <p:txBody>
              <a:bodyPr spcFirstLastPara="1" wrap="none" numCol="1" rtlCol="0" anchor="ctr">
                <a:prstTxWarp prst="textArchUp">
                  <a:avLst/>
                </a:prstTxWarp>
                <a:spAutoFit/>
              </a:bodyPr>
              <a:lstStyle>
                <a:defPPr>
                  <a:defRPr lang="es-CO"/>
                </a:defPPr>
                <a:lvl1pPr algn="ctr">
                  <a:defRPr sz="2100" b="1">
                    <a:solidFill>
                      <a:schemeClr val="bg1"/>
                    </a:solidFill>
                    <a:latin typeface="Novecento wide Book"/>
                  </a:defRPr>
                </a:lvl1pPr>
              </a:lstStyle>
              <a:p>
                <a:r>
                  <a:rPr lang="en-US" sz="15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Nivel 0</a:t>
                </a:r>
              </a:p>
              <a:p>
                <a:r>
                  <a:rPr lang="id-ID" sz="15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1.</a:t>
                </a:r>
                <a:r>
                  <a:rPr lang="es-CO" sz="150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700,057</a:t>
                </a:r>
                <a:endParaRPr lang="id-ID" sz="15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</p:grpSp>
        <p:sp>
          <p:nvSpPr>
            <p:cNvPr id="137" name="TextBox 117"/>
            <p:cNvSpPr txBox="1"/>
            <p:nvPr/>
          </p:nvSpPr>
          <p:spPr>
            <a:xfrm rot="20788177">
              <a:off x="3327295" y="1468262"/>
              <a:ext cx="790889" cy="242374"/>
            </a:xfrm>
            <a:prstGeom prst="rect">
              <a:avLst/>
            </a:prstGeom>
            <a:noFill/>
          </p:spPr>
          <p:txBody>
            <a:bodyPr spcFirstLastPara="1" wrap="none" numCol="1" rtlCol="0" anchor="ctr">
              <a:spAutoFit/>
            </a:bodyPr>
            <a:lstStyle>
              <a:defPPr>
                <a:defRPr lang="es-CO"/>
              </a:defPPr>
              <a:lvl1pPr algn="ctr">
                <a:defRPr sz="2100" b="1">
                  <a:solidFill>
                    <a:schemeClr val="bg1"/>
                  </a:solidFill>
                  <a:latin typeface="Novecento wide Book"/>
                </a:defRPr>
              </a:lvl1pPr>
            </a:lstStyle>
            <a:p>
              <a:r>
                <a:rPr lang="es-CO" sz="15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Negaciones</a:t>
              </a:r>
            </a:p>
          </p:txBody>
        </p:sp>
        <p:sp>
          <p:nvSpPr>
            <p:cNvPr id="138" name="TextBox 118"/>
            <p:cNvSpPr txBox="1"/>
            <p:nvPr/>
          </p:nvSpPr>
          <p:spPr>
            <a:xfrm rot="20723052">
              <a:off x="3395318" y="1865961"/>
              <a:ext cx="639839" cy="25199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867"/>
                </a:lnSpc>
              </a:pPr>
              <a:r>
                <a:rPr lang="en-US" sz="1900" b="1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31,262</a:t>
              </a:r>
              <a:endParaRPr lang="en-US" sz="19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39" name="TextBox 118"/>
            <p:cNvSpPr txBox="1"/>
            <p:nvPr/>
          </p:nvSpPr>
          <p:spPr>
            <a:xfrm rot="20723052">
              <a:off x="3230745" y="2377474"/>
              <a:ext cx="560490" cy="25199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867"/>
                </a:lnSpc>
              </a:pPr>
              <a:r>
                <a:rPr lang="en-US" sz="1600" b="1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27,947</a:t>
              </a:r>
              <a:endPara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40" name="TextBox 118"/>
            <p:cNvSpPr txBox="1"/>
            <p:nvPr/>
          </p:nvSpPr>
          <p:spPr>
            <a:xfrm rot="20723052">
              <a:off x="3067069" y="2935340"/>
              <a:ext cx="418624" cy="23929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867"/>
                </a:lnSpc>
              </a:pPr>
              <a:r>
                <a:rPr lang="en-US" sz="1300" b="1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2,615</a:t>
              </a:r>
              <a:endParaRPr lang="en-US" sz="13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141" name="TextBox 118"/>
            <p:cNvSpPr txBox="1"/>
            <p:nvPr/>
          </p:nvSpPr>
          <p:spPr>
            <a:xfrm rot="20723052">
              <a:off x="2946516" y="3345305"/>
              <a:ext cx="326051" cy="23929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ts val="1867"/>
                </a:lnSpc>
              </a:pPr>
              <a:r>
                <a:rPr lang="en-US" sz="1300" b="1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700</a:t>
              </a:r>
              <a:endParaRPr lang="en-US" sz="13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</p:grpSp>
      <p:sp>
        <p:nvSpPr>
          <p:cNvPr id="6" name="5 CuadroTexto"/>
          <p:cNvSpPr txBox="1"/>
          <p:nvPr/>
        </p:nvSpPr>
        <p:spPr>
          <a:xfrm>
            <a:off x="2744699" y="972272"/>
            <a:ext cx="1536171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s-CO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</a:t>
            </a:r>
            <a:endParaRPr lang="es-CO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3" name="172 CuadroTexto"/>
          <p:cNvSpPr txBox="1"/>
          <p:nvPr/>
        </p:nvSpPr>
        <p:spPr>
          <a:xfrm>
            <a:off x="7980300" y="1023442"/>
            <a:ext cx="1914893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s-CO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ASOCIADOS</a:t>
            </a:r>
            <a:endParaRPr lang="es-CO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546899" y="2336723"/>
            <a:ext cx="922635" cy="36933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s-CO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1%</a:t>
            </a:r>
          </a:p>
        </p:txBody>
      </p:sp>
      <p:sp>
        <p:nvSpPr>
          <p:cNvPr id="174" name="173 CuadroTexto"/>
          <p:cNvSpPr txBox="1"/>
          <p:nvPr/>
        </p:nvSpPr>
        <p:spPr>
          <a:xfrm>
            <a:off x="5066846" y="3186109"/>
            <a:ext cx="922635" cy="36933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s-CO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8%</a:t>
            </a:r>
            <a:endParaRPr lang="es-CO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5" name="174 CuadroTexto"/>
          <p:cNvSpPr txBox="1"/>
          <p:nvPr/>
        </p:nvSpPr>
        <p:spPr>
          <a:xfrm>
            <a:off x="4682803" y="3858183"/>
            <a:ext cx="922635" cy="36933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s-CO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1%</a:t>
            </a:r>
          </a:p>
        </p:txBody>
      </p:sp>
      <p:sp>
        <p:nvSpPr>
          <p:cNvPr id="176" name="175 CuadroTexto"/>
          <p:cNvSpPr txBox="1"/>
          <p:nvPr/>
        </p:nvSpPr>
        <p:spPr>
          <a:xfrm>
            <a:off x="4298761" y="4626269"/>
            <a:ext cx="922635" cy="36933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s-CO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0%</a:t>
            </a:r>
          </a:p>
        </p:txBody>
      </p:sp>
      <p:sp>
        <p:nvSpPr>
          <p:cNvPr id="177" name="176 CuadroTexto"/>
          <p:cNvSpPr txBox="1"/>
          <p:nvPr/>
        </p:nvSpPr>
        <p:spPr>
          <a:xfrm>
            <a:off x="10445342" y="2433322"/>
            <a:ext cx="922635" cy="36933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s-CO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1%</a:t>
            </a:r>
          </a:p>
        </p:txBody>
      </p:sp>
      <p:sp>
        <p:nvSpPr>
          <p:cNvPr id="178" name="177 CuadroTexto"/>
          <p:cNvSpPr txBox="1"/>
          <p:nvPr/>
        </p:nvSpPr>
        <p:spPr>
          <a:xfrm>
            <a:off x="9965289" y="3282707"/>
            <a:ext cx="922635" cy="36933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s-CO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r>
              <a:rPr lang="es-CO" sz="1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</a:t>
            </a:r>
            <a:endParaRPr lang="es-CO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9" name="178 CuadroTexto"/>
          <p:cNvSpPr txBox="1"/>
          <p:nvPr/>
        </p:nvSpPr>
        <p:spPr>
          <a:xfrm>
            <a:off x="9581246" y="3954782"/>
            <a:ext cx="922635" cy="36933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s-CO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1%</a:t>
            </a:r>
          </a:p>
        </p:txBody>
      </p:sp>
      <p:sp>
        <p:nvSpPr>
          <p:cNvPr id="180" name="179 CuadroTexto"/>
          <p:cNvSpPr txBox="1"/>
          <p:nvPr/>
        </p:nvSpPr>
        <p:spPr>
          <a:xfrm>
            <a:off x="9197203" y="4722867"/>
            <a:ext cx="922635" cy="36933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s-CO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0%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1740508" y="720954"/>
            <a:ext cx="492436" cy="5299641"/>
          </a:xfrm>
          <a:prstGeom prst="rect">
            <a:avLst/>
          </a:prstGeom>
          <a:noFill/>
        </p:spPr>
        <p:txBody>
          <a:bodyPr vert="vert270" wrap="square" lIns="121917" tIns="60958" rIns="121917" bIns="60958" rtlCol="0">
            <a:spAutoFit/>
          </a:bodyPr>
          <a:lstStyle/>
          <a:p>
            <a:r>
              <a:rPr lang="es-CO" sz="1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Órdenes emitidas entre enero y </a:t>
            </a:r>
            <a:r>
              <a:rPr lang="es-CO" sz="16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Octubre </a:t>
            </a:r>
            <a:r>
              <a:rPr lang="es-CO" sz="1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2016</a:t>
            </a:r>
          </a:p>
        </p:txBody>
      </p:sp>
      <p:sp>
        <p:nvSpPr>
          <p:cNvPr id="87" name="Redondear rectángulo de esquina diagonal 4"/>
          <p:cNvSpPr/>
          <p:nvPr/>
        </p:nvSpPr>
        <p:spPr>
          <a:xfrm>
            <a:off x="8293995" y="0"/>
            <a:ext cx="3898006" cy="450761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b="1" dirty="0"/>
          </a:p>
        </p:txBody>
      </p:sp>
      <p:sp>
        <p:nvSpPr>
          <p:cNvPr id="88" name="159 CuadroTexto"/>
          <p:cNvSpPr txBox="1"/>
          <p:nvPr/>
        </p:nvSpPr>
        <p:spPr>
          <a:xfrm>
            <a:off x="8946266" y="13581"/>
            <a:ext cx="2564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smtClean="0">
                <a:solidFill>
                  <a:schemeClr val="bg1"/>
                </a:solidFill>
              </a:rPr>
              <a:t>ORDENES MÉDICAS 2016</a:t>
            </a:r>
            <a:endParaRPr lang="es-CO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396763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図プレースホルダー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310" y="2987005"/>
            <a:ext cx="576071" cy="687960"/>
          </a:xfrm>
          <a:prstGeom prst="rect">
            <a:avLst/>
          </a:prstGeom>
        </p:spPr>
      </p:pic>
      <p:sp>
        <p:nvSpPr>
          <p:cNvPr id="159" name="Redondear rectángulo de esquina diagonal 4"/>
          <p:cNvSpPr/>
          <p:nvPr/>
        </p:nvSpPr>
        <p:spPr>
          <a:xfrm>
            <a:off x="8147713" y="0"/>
            <a:ext cx="4044288" cy="450761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b="1" dirty="0"/>
          </a:p>
        </p:txBody>
      </p:sp>
      <p:sp>
        <p:nvSpPr>
          <p:cNvPr id="160" name="159 CuadroTexto"/>
          <p:cNvSpPr txBox="1"/>
          <p:nvPr/>
        </p:nvSpPr>
        <p:spPr>
          <a:xfrm>
            <a:off x="8133175" y="50796"/>
            <a:ext cx="405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smtClean="0">
                <a:solidFill>
                  <a:schemeClr val="bg1"/>
                </a:solidFill>
              </a:rPr>
              <a:t>INDICADORES CANALES DE EXPERIENCIA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8074421" y="3536465"/>
            <a:ext cx="3689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i="1" dirty="0"/>
              <a:t>*</a:t>
            </a:r>
            <a:r>
              <a:rPr lang="es-CO" sz="1200" i="1" dirty="0" smtClean="0"/>
              <a:t>Por cada solicitud se emiten en promedio 3 órdenes</a:t>
            </a:r>
            <a:endParaRPr lang="es-CO" sz="1200" i="1" dirty="0"/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/>
          </p:nvPr>
        </p:nvGraphicFramePr>
        <p:xfrm>
          <a:off x="4682319" y="4362095"/>
          <a:ext cx="3055961" cy="1370266"/>
        </p:xfrm>
        <a:graphic>
          <a:graphicData uri="http://schemas.openxmlformats.org/drawingml/2006/table">
            <a:tbl>
              <a:tblPr/>
              <a:tblGrid>
                <a:gridCol w="1821823"/>
                <a:gridCol w="1234138"/>
              </a:tblGrid>
              <a:tr h="414442"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 smtClean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Descargas App</a:t>
                      </a:r>
                      <a:endParaRPr lang="es-CO" sz="1400" b="1" i="0" u="none" strike="noStrike" dirty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800" b="1" i="0" u="none" strike="noStrike" dirty="0" smtClean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Cantidad**</a:t>
                      </a:r>
                      <a:endParaRPr lang="es-CO" sz="1800" b="1" i="0" u="none" strike="noStrike" dirty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18608"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ANDROID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0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10,000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608"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APPLE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0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5,840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608"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400" b="0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15,840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15 CuadroTexto"/>
          <p:cNvSpPr txBox="1"/>
          <p:nvPr/>
        </p:nvSpPr>
        <p:spPr>
          <a:xfrm>
            <a:off x="4575279" y="5675875"/>
            <a:ext cx="3689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i="1" dirty="0" smtClean="0"/>
              <a:t>**Enero a Octubre de 2016</a:t>
            </a:r>
            <a:endParaRPr lang="es-CO" sz="1200" i="1" dirty="0"/>
          </a:p>
        </p:txBody>
      </p:sp>
      <p:graphicFrame>
        <p:nvGraphicFramePr>
          <p:cNvPr id="14" name="1 Gráfico"/>
          <p:cNvGraphicFramePr>
            <a:graphicFrameLocks/>
          </p:cNvGraphicFramePr>
          <p:nvPr>
            <p:extLst/>
          </p:nvPr>
        </p:nvGraphicFramePr>
        <p:xfrm>
          <a:off x="6420263" y="818147"/>
          <a:ext cx="5659441" cy="3248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5" name="14 Grupo"/>
          <p:cNvGrpSpPr/>
          <p:nvPr/>
        </p:nvGrpSpPr>
        <p:grpSpPr>
          <a:xfrm>
            <a:off x="532262" y="972496"/>
            <a:ext cx="5602760" cy="3392239"/>
            <a:chOff x="8090120" y="734409"/>
            <a:chExt cx="4572000" cy="2743200"/>
          </a:xfrm>
        </p:grpSpPr>
        <p:graphicFrame>
          <p:nvGraphicFramePr>
            <p:cNvPr id="17" name="6 Gráfico"/>
            <p:cNvGraphicFramePr>
              <a:graphicFrameLocks/>
            </p:cNvGraphicFramePr>
            <p:nvPr>
              <p:extLst/>
            </p:nvPr>
          </p:nvGraphicFramePr>
          <p:xfrm>
            <a:off x="8090120" y="734409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8" name="17 CuadroTexto"/>
            <p:cNvSpPr txBox="1"/>
            <p:nvPr/>
          </p:nvSpPr>
          <p:spPr>
            <a:xfrm>
              <a:off x="9223952" y="2730026"/>
              <a:ext cx="743644" cy="298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23%</a:t>
              </a:r>
              <a:endPara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18 CuadroTexto"/>
            <p:cNvSpPr txBox="1"/>
            <p:nvPr/>
          </p:nvSpPr>
          <p:spPr>
            <a:xfrm>
              <a:off x="10846174" y="2254878"/>
              <a:ext cx="743644" cy="298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38%</a:t>
              </a:r>
              <a:endPara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055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図プレースホルダー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310" y="2987005"/>
            <a:ext cx="576071" cy="687960"/>
          </a:xfrm>
          <a:prstGeom prst="rect">
            <a:avLst/>
          </a:prstGeom>
        </p:spPr>
      </p:pic>
      <p:sp>
        <p:nvSpPr>
          <p:cNvPr id="159" name="Redondear rectángulo de esquina diagonal 4"/>
          <p:cNvSpPr/>
          <p:nvPr/>
        </p:nvSpPr>
        <p:spPr>
          <a:xfrm>
            <a:off x="8147713" y="1"/>
            <a:ext cx="4044288" cy="395090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b="1" dirty="0"/>
          </a:p>
        </p:txBody>
      </p:sp>
      <p:sp>
        <p:nvSpPr>
          <p:cNvPr id="160" name="159 CuadroTexto"/>
          <p:cNvSpPr txBox="1"/>
          <p:nvPr/>
        </p:nvSpPr>
        <p:spPr>
          <a:xfrm>
            <a:off x="8211857" y="31000"/>
            <a:ext cx="4054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ESTANDAR DE PERSONAL PUNTOS DE EXPERIENCIA  </a:t>
            </a:r>
            <a:endParaRPr lang="es-CO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5" name="Group 94"/>
          <p:cNvGrpSpPr/>
          <p:nvPr/>
        </p:nvGrpSpPr>
        <p:grpSpPr>
          <a:xfrm>
            <a:off x="8211857" y="3802560"/>
            <a:ext cx="1102568" cy="770467"/>
            <a:chOff x="1584960" y="3429000"/>
            <a:chExt cx="1234440" cy="1185077"/>
          </a:xfrm>
        </p:grpSpPr>
        <p:sp>
          <p:nvSpPr>
            <p:cNvPr id="86" name="Rounded Rectangle 95"/>
            <p:cNvSpPr/>
            <p:nvPr/>
          </p:nvSpPr>
          <p:spPr>
            <a:xfrm>
              <a:off x="1584960" y="3429000"/>
              <a:ext cx="1234440" cy="1143000"/>
            </a:xfrm>
            <a:prstGeom prst="roundRect">
              <a:avLst/>
            </a:prstGeom>
            <a:gradFill flip="none" rotWithShape="1"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87" name="Rounded Rectangle 96"/>
            <p:cNvSpPr/>
            <p:nvPr/>
          </p:nvSpPr>
          <p:spPr>
            <a:xfrm>
              <a:off x="1630680" y="3467947"/>
              <a:ext cx="1143000" cy="1058333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88" name="Rounded Rectangle 97"/>
            <p:cNvSpPr/>
            <p:nvPr/>
          </p:nvSpPr>
          <p:spPr>
            <a:xfrm>
              <a:off x="1676400" y="3520440"/>
              <a:ext cx="1044245" cy="966893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89" name="TextBox 98"/>
            <p:cNvSpPr txBox="1"/>
            <p:nvPr/>
          </p:nvSpPr>
          <p:spPr>
            <a:xfrm>
              <a:off x="1956308" y="3430578"/>
              <a:ext cx="545957" cy="1183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400" kern="0" dirty="0">
                  <a:solidFill>
                    <a:prstClr val="white"/>
                  </a:solidFill>
                  <a:latin typeface="Impact" pitchFamily="34" charset="0"/>
                </a:rPr>
                <a:t>5</a:t>
              </a:r>
              <a:endPara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itchFamily="34" charset="0"/>
              </a:endParaRPr>
            </a:p>
          </p:txBody>
        </p:sp>
        <p:sp>
          <p:nvSpPr>
            <p:cNvPr id="90" name="Rounded Rectangle 26"/>
            <p:cNvSpPr/>
            <p:nvPr/>
          </p:nvSpPr>
          <p:spPr bwMode="auto">
            <a:xfrm>
              <a:off x="1676400" y="3549782"/>
              <a:ext cx="1056336" cy="54864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ysClr val="window" lastClr="FFFFFF">
                    <a:alpha val="56000"/>
                  </a:sysClr>
                </a:gs>
                <a:gs pos="100000">
                  <a:sysClr val="window" lastClr="FFFFFF">
                    <a:gamma/>
                    <a:shade val="46275"/>
                    <a:invGamma/>
                    <a:alpha val="0"/>
                  </a:sys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1" name="Group 100"/>
          <p:cNvGrpSpPr/>
          <p:nvPr/>
        </p:nvGrpSpPr>
        <p:grpSpPr>
          <a:xfrm>
            <a:off x="1101672" y="3821394"/>
            <a:ext cx="1102568" cy="743111"/>
            <a:chOff x="3733800" y="1600200"/>
            <a:chExt cx="1234440" cy="1143000"/>
          </a:xfrm>
        </p:grpSpPr>
        <p:sp>
          <p:nvSpPr>
            <p:cNvPr id="92" name="Rounded Rectangle 101"/>
            <p:cNvSpPr/>
            <p:nvPr/>
          </p:nvSpPr>
          <p:spPr>
            <a:xfrm>
              <a:off x="3733800" y="1600200"/>
              <a:ext cx="1234440" cy="1143000"/>
            </a:xfrm>
            <a:prstGeom prst="roundRect">
              <a:avLst/>
            </a:prstGeom>
            <a:gradFill flip="none" rotWithShape="1"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93" name="Rounded Rectangle 102"/>
            <p:cNvSpPr/>
            <p:nvPr/>
          </p:nvSpPr>
          <p:spPr>
            <a:xfrm>
              <a:off x="3779520" y="1639147"/>
              <a:ext cx="1143000" cy="1058333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94" name="Rounded Rectangle 103"/>
            <p:cNvSpPr/>
            <p:nvPr/>
          </p:nvSpPr>
          <p:spPr>
            <a:xfrm>
              <a:off x="3825240" y="1691640"/>
              <a:ext cx="1044245" cy="966893"/>
            </a:xfrm>
            <a:prstGeom prst="roundRect">
              <a:avLst/>
            </a:prstGeom>
            <a:solidFill>
              <a:srgbClr val="7030A0"/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95" name="TextBox 104"/>
            <p:cNvSpPr txBox="1"/>
            <p:nvPr/>
          </p:nvSpPr>
          <p:spPr>
            <a:xfrm>
              <a:off x="4120150" y="1601778"/>
              <a:ext cx="39946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itchFamily="34" charset="0"/>
                </a:rPr>
                <a:t>1</a:t>
              </a:r>
            </a:p>
          </p:txBody>
        </p:sp>
        <p:sp>
          <p:nvSpPr>
            <p:cNvPr id="96" name="Rounded Rectangle 26"/>
            <p:cNvSpPr/>
            <p:nvPr/>
          </p:nvSpPr>
          <p:spPr bwMode="auto">
            <a:xfrm>
              <a:off x="3825240" y="1720982"/>
              <a:ext cx="1056336" cy="54864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ysClr val="window" lastClr="FFFFFF">
                    <a:alpha val="56000"/>
                  </a:sysClr>
                </a:gs>
                <a:gs pos="100000">
                  <a:sysClr val="window" lastClr="FFFFFF">
                    <a:gamma/>
                    <a:shade val="46275"/>
                    <a:invGamma/>
                    <a:alpha val="0"/>
                  </a:sys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7" name="Group 106"/>
          <p:cNvGrpSpPr/>
          <p:nvPr/>
        </p:nvGrpSpPr>
        <p:grpSpPr>
          <a:xfrm>
            <a:off x="6316145" y="3843761"/>
            <a:ext cx="1102568" cy="770467"/>
            <a:chOff x="3733800" y="5410200"/>
            <a:chExt cx="1234440" cy="1185077"/>
          </a:xfrm>
        </p:grpSpPr>
        <p:sp>
          <p:nvSpPr>
            <p:cNvPr id="98" name="Rounded Rectangle 107"/>
            <p:cNvSpPr/>
            <p:nvPr/>
          </p:nvSpPr>
          <p:spPr>
            <a:xfrm>
              <a:off x="3733800" y="5410200"/>
              <a:ext cx="1234440" cy="1143000"/>
            </a:xfrm>
            <a:prstGeom prst="roundRect">
              <a:avLst/>
            </a:prstGeom>
            <a:gradFill flip="none" rotWithShape="1"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99" name="Rounded Rectangle 108"/>
            <p:cNvSpPr/>
            <p:nvPr/>
          </p:nvSpPr>
          <p:spPr>
            <a:xfrm>
              <a:off x="3779520" y="5449147"/>
              <a:ext cx="1143000" cy="1058333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00" name="Rounded Rectangle 109"/>
            <p:cNvSpPr/>
            <p:nvPr/>
          </p:nvSpPr>
          <p:spPr>
            <a:xfrm>
              <a:off x="3825240" y="5501640"/>
              <a:ext cx="1044245" cy="966893"/>
            </a:xfrm>
            <a:prstGeom prst="round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01" name="TextBox 110"/>
            <p:cNvSpPr txBox="1"/>
            <p:nvPr/>
          </p:nvSpPr>
          <p:spPr>
            <a:xfrm>
              <a:off x="4105148" y="5411778"/>
              <a:ext cx="522625" cy="1183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400" kern="0" dirty="0">
                  <a:solidFill>
                    <a:prstClr val="white"/>
                  </a:solidFill>
                  <a:latin typeface="Impact" pitchFamily="34" charset="0"/>
                </a:rPr>
                <a:t>4</a:t>
              </a:r>
              <a:endPara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itchFamily="34" charset="0"/>
              </a:endParaRPr>
            </a:p>
          </p:txBody>
        </p:sp>
        <p:sp>
          <p:nvSpPr>
            <p:cNvPr id="102" name="Rounded Rectangle 26"/>
            <p:cNvSpPr/>
            <p:nvPr/>
          </p:nvSpPr>
          <p:spPr bwMode="auto">
            <a:xfrm>
              <a:off x="3825240" y="5530982"/>
              <a:ext cx="1056336" cy="54864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ysClr val="window" lastClr="FFFFFF">
                    <a:alpha val="56000"/>
                  </a:sysClr>
                </a:gs>
                <a:gs pos="100000">
                  <a:sysClr val="window" lastClr="FFFFFF">
                    <a:gamma/>
                    <a:shade val="46275"/>
                    <a:invGamma/>
                    <a:alpha val="0"/>
                  </a:sys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3" name="Group 100"/>
          <p:cNvGrpSpPr/>
          <p:nvPr/>
        </p:nvGrpSpPr>
        <p:grpSpPr>
          <a:xfrm>
            <a:off x="4533621" y="3769278"/>
            <a:ext cx="1102568" cy="792273"/>
            <a:chOff x="2903220" y="1372183"/>
            <a:chExt cx="1234440" cy="1218617"/>
          </a:xfrm>
        </p:grpSpPr>
        <p:sp>
          <p:nvSpPr>
            <p:cNvPr id="104" name="Rounded Rectangle 114"/>
            <p:cNvSpPr/>
            <p:nvPr/>
          </p:nvSpPr>
          <p:spPr>
            <a:xfrm>
              <a:off x="2903220" y="1447800"/>
              <a:ext cx="1234440" cy="1143000"/>
            </a:xfrm>
            <a:prstGeom prst="roundRect">
              <a:avLst/>
            </a:prstGeom>
            <a:gradFill flip="none" rotWithShape="1"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05" name="Rounded Rectangle 115"/>
            <p:cNvSpPr/>
            <p:nvPr/>
          </p:nvSpPr>
          <p:spPr>
            <a:xfrm>
              <a:off x="2948940" y="1486747"/>
              <a:ext cx="1143000" cy="1058333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06" name="Rounded Rectangle 116"/>
            <p:cNvSpPr/>
            <p:nvPr/>
          </p:nvSpPr>
          <p:spPr>
            <a:xfrm>
              <a:off x="2994660" y="1539240"/>
              <a:ext cx="1044245" cy="96689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07" name="TextBox 117"/>
            <p:cNvSpPr txBox="1"/>
            <p:nvPr/>
          </p:nvSpPr>
          <p:spPr>
            <a:xfrm>
              <a:off x="3282585" y="1372183"/>
              <a:ext cx="542368" cy="1183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400" kern="0" dirty="0">
                  <a:solidFill>
                    <a:prstClr val="white"/>
                  </a:solidFill>
                  <a:latin typeface="Impact" pitchFamily="34" charset="0"/>
                </a:rPr>
                <a:t>3</a:t>
              </a:r>
              <a:endPara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itchFamily="34" charset="0"/>
              </a:endParaRPr>
            </a:p>
          </p:txBody>
        </p:sp>
        <p:sp>
          <p:nvSpPr>
            <p:cNvPr id="108" name="Rounded Rectangle 26"/>
            <p:cNvSpPr/>
            <p:nvPr/>
          </p:nvSpPr>
          <p:spPr bwMode="auto">
            <a:xfrm>
              <a:off x="2994660" y="1568582"/>
              <a:ext cx="1056336" cy="54864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ysClr val="window" lastClr="FFFFFF">
                    <a:alpha val="56000"/>
                  </a:sysClr>
                </a:gs>
                <a:gs pos="100000">
                  <a:sysClr val="window" lastClr="FFFFFF">
                    <a:gamma/>
                    <a:shade val="46275"/>
                    <a:invGamma/>
                    <a:alpha val="0"/>
                  </a:sys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9" name="Group 100"/>
          <p:cNvGrpSpPr/>
          <p:nvPr/>
        </p:nvGrpSpPr>
        <p:grpSpPr>
          <a:xfrm>
            <a:off x="2793291" y="3843761"/>
            <a:ext cx="1102568" cy="770467"/>
            <a:chOff x="3733800" y="1600200"/>
            <a:chExt cx="1234440" cy="1185077"/>
          </a:xfrm>
        </p:grpSpPr>
        <p:sp>
          <p:nvSpPr>
            <p:cNvPr id="110" name="Rounded Rectangle 101"/>
            <p:cNvSpPr/>
            <p:nvPr/>
          </p:nvSpPr>
          <p:spPr>
            <a:xfrm>
              <a:off x="3733800" y="1600200"/>
              <a:ext cx="1234440" cy="1143000"/>
            </a:xfrm>
            <a:prstGeom prst="roundRect">
              <a:avLst/>
            </a:prstGeom>
            <a:gradFill flip="none" rotWithShape="1"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11" name="Rounded Rectangle 102"/>
            <p:cNvSpPr/>
            <p:nvPr/>
          </p:nvSpPr>
          <p:spPr>
            <a:xfrm>
              <a:off x="3779520" y="1639147"/>
              <a:ext cx="1143000" cy="1058333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12" name="Rounded Rectangle 103"/>
            <p:cNvSpPr/>
            <p:nvPr/>
          </p:nvSpPr>
          <p:spPr>
            <a:xfrm>
              <a:off x="3825240" y="1691640"/>
              <a:ext cx="1044245" cy="966893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13" name="TextBox 104"/>
            <p:cNvSpPr txBox="1"/>
            <p:nvPr/>
          </p:nvSpPr>
          <p:spPr>
            <a:xfrm>
              <a:off x="4120150" y="1601778"/>
              <a:ext cx="524420" cy="1183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400" kern="0" dirty="0">
                  <a:solidFill>
                    <a:prstClr val="white"/>
                  </a:solidFill>
                  <a:latin typeface="Impact" pitchFamily="34" charset="0"/>
                </a:rPr>
                <a:t>2</a:t>
              </a:r>
              <a:endPara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itchFamily="34" charset="0"/>
              </a:endParaRPr>
            </a:p>
          </p:txBody>
        </p:sp>
        <p:sp>
          <p:nvSpPr>
            <p:cNvPr id="114" name="Rounded Rectangle 26"/>
            <p:cNvSpPr/>
            <p:nvPr/>
          </p:nvSpPr>
          <p:spPr bwMode="auto">
            <a:xfrm>
              <a:off x="3825240" y="1720982"/>
              <a:ext cx="1056336" cy="54864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ysClr val="window" lastClr="FFFFFF">
                    <a:alpha val="56000"/>
                  </a:sysClr>
                </a:gs>
                <a:gs pos="100000">
                  <a:sysClr val="window" lastClr="FFFFFF">
                    <a:gamma/>
                    <a:shade val="46275"/>
                    <a:invGamma/>
                    <a:alpha val="0"/>
                  </a:sys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5" name="Group 94"/>
          <p:cNvGrpSpPr/>
          <p:nvPr/>
        </p:nvGrpSpPr>
        <p:grpSpPr>
          <a:xfrm>
            <a:off x="10183913" y="3775022"/>
            <a:ext cx="1102568" cy="770467"/>
            <a:chOff x="1584960" y="3429000"/>
            <a:chExt cx="1234440" cy="1185077"/>
          </a:xfrm>
        </p:grpSpPr>
        <p:sp>
          <p:nvSpPr>
            <p:cNvPr id="116" name="Rounded Rectangle 95"/>
            <p:cNvSpPr/>
            <p:nvPr/>
          </p:nvSpPr>
          <p:spPr>
            <a:xfrm>
              <a:off x="1584960" y="3429000"/>
              <a:ext cx="1234440" cy="1143000"/>
            </a:xfrm>
            <a:prstGeom prst="roundRect">
              <a:avLst/>
            </a:prstGeom>
            <a:gradFill flip="none" rotWithShape="1"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189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17" name="Rounded Rectangle 96"/>
            <p:cNvSpPr/>
            <p:nvPr/>
          </p:nvSpPr>
          <p:spPr>
            <a:xfrm>
              <a:off x="1630680" y="3467947"/>
              <a:ext cx="1143000" cy="1058333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18" name="Rounded Rectangle 97"/>
            <p:cNvSpPr/>
            <p:nvPr/>
          </p:nvSpPr>
          <p:spPr>
            <a:xfrm>
              <a:off x="1676400" y="3520440"/>
              <a:ext cx="1044245" cy="966893"/>
            </a:xfrm>
            <a:prstGeom prst="roundRect">
              <a:avLst/>
            </a:prstGeom>
            <a:solidFill>
              <a:srgbClr val="FF0066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19" name="TextBox 98"/>
            <p:cNvSpPr txBox="1"/>
            <p:nvPr/>
          </p:nvSpPr>
          <p:spPr>
            <a:xfrm>
              <a:off x="1956308" y="3430578"/>
              <a:ext cx="549547" cy="1183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400" kern="0" noProof="0" dirty="0" smtClean="0">
                  <a:solidFill>
                    <a:prstClr val="white"/>
                  </a:solidFill>
                  <a:latin typeface="Impact" pitchFamily="34" charset="0"/>
                </a:rPr>
                <a:t>6</a:t>
              </a:r>
              <a:endPara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itchFamily="34" charset="0"/>
              </a:endParaRPr>
            </a:p>
          </p:txBody>
        </p:sp>
        <p:sp>
          <p:nvSpPr>
            <p:cNvPr id="120" name="Rounded Rectangle 26"/>
            <p:cNvSpPr/>
            <p:nvPr/>
          </p:nvSpPr>
          <p:spPr bwMode="auto">
            <a:xfrm>
              <a:off x="1676400" y="3549782"/>
              <a:ext cx="1056336" cy="54864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ysClr val="window" lastClr="FFFFFF">
                    <a:alpha val="56000"/>
                  </a:sysClr>
                </a:gs>
                <a:gs pos="100000">
                  <a:sysClr val="window" lastClr="FFFFFF">
                    <a:gamma/>
                    <a:shade val="46275"/>
                    <a:invGamma/>
                    <a:alpha val="0"/>
                  </a:sys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21" name="Rectángulo 120"/>
          <p:cNvSpPr/>
          <p:nvPr/>
        </p:nvSpPr>
        <p:spPr>
          <a:xfrm>
            <a:off x="957016" y="4501417"/>
            <a:ext cx="14048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s-CO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es-CO" sz="1400" dirty="0"/>
              <a:t>Debe existir al menos un supernumerario por regional</a:t>
            </a:r>
          </a:p>
        </p:txBody>
      </p:sp>
      <p:sp>
        <p:nvSpPr>
          <p:cNvPr id="122" name="Rectángulo 121"/>
          <p:cNvSpPr/>
          <p:nvPr/>
        </p:nvSpPr>
        <p:spPr>
          <a:xfrm>
            <a:off x="2627100" y="4332183"/>
            <a:ext cx="1457345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s-CO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es-CO" sz="1400" dirty="0"/>
              <a:t>Debe haber al menos un ejecutivo por punto de experiencia</a:t>
            </a:r>
          </a:p>
        </p:txBody>
      </p:sp>
      <p:sp>
        <p:nvSpPr>
          <p:cNvPr id="124" name="Rectángulo 123"/>
          <p:cNvSpPr/>
          <p:nvPr/>
        </p:nvSpPr>
        <p:spPr>
          <a:xfrm>
            <a:off x="4167093" y="4332183"/>
            <a:ext cx="181898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s-CO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es-CO" sz="1400" dirty="0" smtClean="0">
                <a:latin typeface="Calibri" panose="020F0502020204030204" pitchFamily="34" charset="0"/>
              </a:rPr>
              <a:t>La </a:t>
            </a:r>
            <a:r>
              <a:rPr lang="es-CO" sz="1400" dirty="0">
                <a:latin typeface="Calibri" panose="020F0502020204030204" pitchFamily="34" charset="0"/>
              </a:rPr>
              <a:t>distribución por punto es potestativa de la regional, de acuerdo al volumen de transacciones, garantizando una óptima prestación del servicio</a:t>
            </a:r>
            <a:endParaRPr lang="es-CO" sz="1400" dirty="0"/>
          </a:p>
        </p:txBody>
      </p:sp>
      <p:sp>
        <p:nvSpPr>
          <p:cNvPr id="125" name="Rectángulo 124"/>
          <p:cNvSpPr/>
          <p:nvPr/>
        </p:nvSpPr>
        <p:spPr>
          <a:xfrm>
            <a:off x="6072786" y="4656547"/>
            <a:ext cx="175390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400" dirty="0" smtClean="0">
                <a:latin typeface="Calibri" panose="020F0502020204030204" pitchFamily="34" charset="0"/>
              </a:rPr>
              <a:t>No </a:t>
            </a:r>
            <a:r>
              <a:rPr lang="es-CO" sz="1400" dirty="0">
                <a:latin typeface="Calibri" panose="020F0502020204030204" pitchFamily="34" charset="0"/>
              </a:rPr>
              <a:t>se pueden cambiar los roles del Ejecutivo de Atención Integral. (</a:t>
            </a:r>
            <a:r>
              <a:rPr lang="es-CO" sz="1400" dirty="0" err="1">
                <a:latin typeface="Calibri" panose="020F0502020204030204" pitchFamily="34" charset="0"/>
              </a:rPr>
              <a:t>Ej</a:t>
            </a:r>
            <a:r>
              <a:rPr lang="es-CO" sz="1400" dirty="0">
                <a:latin typeface="Calibri" panose="020F0502020204030204" pitchFamily="34" charset="0"/>
              </a:rPr>
              <a:t>: Analista o asistente)</a:t>
            </a:r>
            <a:endParaRPr lang="es-CO" sz="1400" dirty="0"/>
          </a:p>
        </p:txBody>
      </p:sp>
      <p:sp>
        <p:nvSpPr>
          <p:cNvPr id="126" name="Rectángulo 125"/>
          <p:cNvSpPr/>
          <p:nvPr/>
        </p:nvSpPr>
        <p:spPr>
          <a:xfrm>
            <a:off x="7826689" y="4626231"/>
            <a:ext cx="19707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CO" sz="1400" dirty="0"/>
              <a:t>Las solicitudes de autorización digitales serán tramitadas por un punto de experiencia virtual nacional. (Web, módulos, </a:t>
            </a:r>
            <a:r>
              <a:rPr lang="es-CO" sz="1400" dirty="0" err="1"/>
              <a:t>app</a:t>
            </a:r>
            <a:r>
              <a:rPr lang="es-CO" sz="1400" dirty="0"/>
              <a:t>)</a:t>
            </a:r>
          </a:p>
        </p:txBody>
      </p:sp>
      <p:sp>
        <p:nvSpPr>
          <p:cNvPr id="127" name="Rectángulo 126"/>
          <p:cNvSpPr/>
          <p:nvPr/>
        </p:nvSpPr>
        <p:spPr>
          <a:xfrm>
            <a:off x="9720437" y="4368896"/>
            <a:ext cx="209266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s-CO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es-CO" sz="1400" dirty="0"/>
              <a:t>El estándar es dinámico y será evaluado semestralmente para hacer los ajustes necesarios de acuerdo al volumen de población y transacciones</a:t>
            </a:r>
            <a:r>
              <a:rPr lang="es-CO" sz="1400" dirty="0" smtClean="0">
                <a:latin typeface="Calibri" panose="020F0502020204030204" pitchFamily="34" charset="0"/>
              </a:rPr>
              <a:t>.</a:t>
            </a:r>
            <a:endParaRPr lang="es-CO" sz="1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241365" y="3199371"/>
            <a:ext cx="9556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 smtClean="0">
                <a:solidFill>
                  <a:schemeClr val="accent5"/>
                </a:solidFill>
              </a:rPr>
              <a:t>PREMISAS </a:t>
            </a:r>
            <a:endParaRPr lang="es-CO" sz="2000" b="1" dirty="0">
              <a:solidFill>
                <a:schemeClr val="accent5"/>
              </a:solidFill>
            </a:endParaRPr>
          </a:p>
        </p:txBody>
      </p:sp>
      <p:pic>
        <p:nvPicPr>
          <p:cNvPr id="49" name="71 Imag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547" y="1997098"/>
            <a:ext cx="1705281" cy="52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082" y="419288"/>
            <a:ext cx="1248213" cy="121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344" y="240186"/>
            <a:ext cx="2839114" cy="2642208"/>
          </a:xfrm>
          <a:prstGeom prst="rect">
            <a:avLst/>
          </a:prstGeom>
        </p:spPr>
      </p:pic>
      <p:sp>
        <p:nvSpPr>
          <p:cNvPr id="3" name="Flecha derecha 2"/>
          <p:cNvSpPr/>
          <p:nvPr/>
        </p:nvSpPr>
        <p:spPr>
          <a:xfrm>
            <a:off x="6810680" y="1325880"/>
            <a:ext cx="929885" cy="771845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Anillo 5"/>
          <p:cNvSpPr/>
          <p:nvPr/>
        </p:nvSpPr>
        <p:spPr>
          <a:xfrm>
            <a:off x="8369511" y="564549"/>
            <a:ext cx="2636920" cy="2191529"/>
          </a:xfrm>
          <a:prstGeom prst="donut">
            <a:avLst>
              <a:gd name="adj" fmla="val 1736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8700340" y="1313323"/>
            <a:ext cx="1975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smtClean="0"/>
              <a:t>102</a:t>
            </a:r>
            <a:r>
              <a:rPr lang="es-CO" sz="1600" dirty="0" smtClean="0"/>
              <a:t> Ejecutivos de atención integral 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21790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2" grpId="0"/>
      <p:bldP spid="124" grpId="0"/>
      <p:bldP spid="125" grpId="0"/>
      <p:bldP spid="126" grpId="0"/>
      <p:bldP spid="1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6" b="6031"/>
          <a:stretch/>
        </p:blipFill>
        <p:spPr>
          <a:xfrm>
            <a:off x="2932386" y="0"/>
            <a:ext cx="5707117" cy="4855758"/>
          </a:xfrm>
          <a:prstGeom prst="rect">
            <a:avLst/>
          </a:prstGeom>
        </p:spPr>
      </p:pic>
      <p:sp>
        <p:nvSpPr>
          <p:cNvPr id="5" name="4 Rectángulo redondeado"/>
          <p:cNvSpPr/>
          <p:nvPr/>
        </p:nvSpPr>
        <p:spPr>
          <a:xfrm>
            <a:off x="6337739" y="3082524"/>
            <a:ext cx="2349061" cy="440662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739" y="3079365"/>
            <a:ext cx="2317530" cy="46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241163" y="4815848"/>
            <a:ext cx="1156663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600" i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Coomeva </a:t>
            </a:r>
            <a:r>
              <a:rPr lang="es-CO" sz="2600" i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Medicina </a:t>
            </a:r>
            <a:r>
              <a:rPr lang="es-CO" sz="2600" i="1" dirty="0" err="1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Prepagada</a:t>
            </a:r>
            <a:r>
              <a:rPr lang="es-CO" sz="2600" i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están pasando cosas, a través de experiencias memorables conquistaremos el corazón de nuestros Asociados y usuarios.</a:t>
            </a:r>
            <a:endParaRPr lang="es-CO" sz="2600" i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Resultado de imagen para frases de servicio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" t="4751" r="4104" b="16879"/>
          <a:stretch/>
        </p:blipFill>
        <p:spPr bwMode="auto">
          <a:xfrm>
            <a:off x="9395791" y="132522"/>
            <a:ext cx="2676939" cy="218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6269499" y="3550482"/>
            <a:ext cx="2615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50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 Medicina </a:t>
            </a:r>
            <a:r>
              <a:rPr lang="es-CO" sz="1050" i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Prepagada</a:t>
            </a:r>
            <a:r>
              <a:rPr lang="es-CO" sz="1050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para </a:t>
            </a:r>
            <a:r>
              <a:rPr lang="es-CO" sz="1050" i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 Asociados</a:t>
            </a:r>
            <a:endParaRPr lang="es-CO" sz="1050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032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4"/>
          <p:cNvGrpSpPr/>
          <p:nvPr/>
        </p:nvGrpSpPr>
        <p:grpSpPr>
          <a:xfrm>
            <a:off x="970057" y="798491"/>
            <a:ext cx="1726909" cy="2512014"/>
            <a:chOff x="952499" y="2375609"/>
            <a:chExt cx="1726909" cy="2185759"/>
          </a:xfrm>
        </p:grpSpPr>
        <p:sp>
          <p:nvSpPr>
            <p:cNvPr id="117" name="Rounded Rectangle 5"/>
            <p:cNvSpPr/>
            <p:nvPr/>
          </p:nvSpPr>
          <p:spPr>
            <a:xfrm>
              <a:off x="952499" y="2375609"/>
              <a:ext cx="1726905" cy="394577"/>
            </a:xfrm>
            <a:prstGeom prst="roundRect">
              <a:avLst>
                <a:gd name="adj" fmla="val 206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 b="1" dirty="0">
                  <a:solidFill>
                    <a:schemeClr val="bg1"/>
                  </a:solidFill>
                  <a:ea typeface="Roboto" panose="02000000000000000000" pitchFamily="2" charset="0"/>
                </a:rPr>
                <a:t>POBLACIÓN </a:t>
              </a:r>
              <a:r>
                <a:rPr lang="es-CO" sz="1600" b="1" dirty="0" smtClean="0">
                  <a:solidFill>
                    <a:schemeClr val="bg1"/>
                  </a:solidFill>
                  <a:ea typeface="Roboto" panose="02000000000000000000" pitchFamily="2" charset="0"/>
                </a:rPr>
                <a:t> MP</a:t>
              </a:r>
              <a:endParaRPr lang="en-US" sz="1600" b="1" dirty="0">
                <a:solidFill>
                  <a:schemeClr val="bg1"/>
                </a:solidFill>
                <a:ea typeface="Roboto" panose="02000000000000000000" pitchFamily="2" charset="0"/>
              </a:endParaRPr>
            </a:p>
          </p:txBody>
        </p:sp>
        <p:sp>
          <p:nvSpPr>
            <p:cNvPr id="118" name="Folded Corner 6"/>
            <p:cNvSpPr/>
            <p:nvPr/>
          </p:nvSpPr>
          <p:spPr>
            <a:xfrm>
              <a:off x="952503" y="2710417"/>
              <a:ext cx="1726905" cy="1850951"/>
            </a:xfrm>
            <a:prstGeom prst="foldedCorner">
              <a:avLst>
                <a:gd name="adj" fmla="val 338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7"/>
            <p:cNvSpPr/>
            <p:nvPr/>
          </p:nvSpPr>
          <p:spPr>
            <a:xfrm>
              <a:off x="952499" y="2951673"/>
              <a:ext cx="1726905" cy="9373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sz="2400" b="1" dirty="0" smtClean="0">
                  <a:solidFill>
                    <a:schemeClr val="bg1"/>
                  </a:solidFill>
                  <a:ea typeface="Roboto" panose="02000000000000000000" pitchFamily="2" charset="0"/>
                </a:rPr>
                <a:t>112,298</a:t>
              </a:r>
              <a:endParaRPr lang="id-ID" sz="2400" b="1" dirty="0" smtClean="0">
                <a:solidFill>
                  <a:schemeClr val="bg1"/>
                </a:solidFill>
                <a:ea typeface="Roboto" panose="02000000000000000000" pitchFamily="2" charset="0"/>
              </a:endParaRPr>
            </a:p>
            <a:p>
              <a:pPr algn="ctr"/>
              <a:r>
                <a:rPr lang="es-CO" sz="2000" b="1" dirty="0" smtClean="0">
                  <a:solidFill>
                    <a:schemeClr val="bg1"/>
                  </a:solidFill>
                  <a:ea typeface="Roboto" panose="02000000000000000000" pitchFamily="2" charset="0"/>
                </a:rPr>
                <a:t>USUARIOS A OCTUBRE</a:t>
              </a:r>
              <a:endParaRPr lang="en-US" sz="2000" b="1" dirty="0">
                <a:solidFill>
                  <a:schemeClr val="bg1"/>
                </a:solidFill>
                <a:ea typeface="Roboto" panose="02000000000000000000" pitchFamily="2" charset="0"/>
              </a:endParaRPr>
            </a:p>
          </p:txBody>
        </p:sp>
      </p:grpSp>
      <p:grpSp>
        <p:nvGrpSpPr>
          <p:cNvPr id="121" name="Group 9"/>
          <p:cNvGrpSpPr/>
          <p:nvPr/>
        </p:nvGrpSpPr>
        <p:grpSpPr>
          <a:xfrm>
            <a:off x="2224643" y="2989251"/>
            <a:ext cx="1760540" cy="2484270"/>
            <a:chOff x="2391518" y="2414864"/>
            <a:chExt cx="1760540" cy="2204434"/>
          </a:xfrm>
        </p:grpSpPr>
        <p:sp>
          <p:nvSpPr>
            <p:cNvPr id="122" name="Rounded Rectangle 10"/>
            <p:cNvSpPr/>
            <p:nvPr/>
          </p:nvSpPr>
          <p:spPr>
            <a:xfrm>
              <a:off x="2391518" y="4224721"/>
              <a:ext cx="1726905" cy="394577"/>
            </a:xfrm>
            <a:prstGeom prst="roundRect">
              <a:avLst>
                <a:gd name="adj" fmla="val 206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 b="1" dirty="0" smtClean="0">
                  <a:solidFill>
                    <a:schemeClr val="bg1"/>
                  </a:solidFill>
                  <a:ea typeface="Roboto" panose="02000000000000000000" pitchFamily="2" charset="0"/>
                </a:rPr>
                <a:t>POBLACIÓN ASOCIADOS</a:t>
              </a:r>
              <a:endParaRPr lang="en-US" sz="1600" b="1" dirty="0">
                <a:solidFill>
                  <a:schemeClr val="bg1"/>
                </a:solidFill>
                <a:ea typeface="Roboto" panose="02000000000000000000" pitchFamily="2" charset="0"/>
              </a:endParaRPr>
            </a:p>
          </p:txBody>
        </p:sp>
        <p:sp>
          <p:nvSpPr>
            <p:cNvPr id="123" name="Folded Corner 11"/>
            <p:cNvSpPr/>
            <p:nvPr/>
          </p:nvSpPr>
          <p:spPr>
            <a:xfrm rot="10800000">
              <a:off x="2391522" y="2414864"/>
              <a:ext cx="1726905" cy="1850951"/>
            </a:xfrm>
            <a:prstGeom prst="foldedCorner">
              <a:avLst>
                <a:gd name="adj" fmla="val 3385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"/>
            <p:cNvSpPr/>
            <p:nvPr/>
          </p:nvSpPr>
          <p:spPr>
            <a:xfrm>
              <a:off x="2425153" y="2834001"/>
              <a:ext cx="1726905" cy="12289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sz="2400" b="1" dirty="0" smtClean="0">
                  <a:ea typeface="Roboto" panose="02000000000000000000" pitchFamily="2" charset="0"/>
                </a:rPr>
                <a:t>52,521</a:t>
              </a:r>
              <a:endParaRPr lang="es-CO" sz="2400" b="1" dirty="0">
                <a:ea typeface="Roboto" panose="02000000000000000000" pitchFamily="2" charset="0"/>
              </a:endParaRPr>
            </a:p>
            <a:p>
              <a:pPr algn="ctr"/>
              <a:r>
                <a:rPr lang="es-CO" sz="2000" b="1" dirty="0" smtClean="0">
                  <a:ea typeface="Roboto" panose="02000000000000000000" pitchFamily="2" charset="0"/>
                </a:rPr>
                <a:t>USUARIOS A OCTUBRE</a:t>
              </a:r>
            </a:p>
            <a:p>
              <a:pPr algn="ctr"/>
              <a:endParaRPr lang="es-CO" sz="2000" b="1" dirty="0">
                <a:ea typeface="Roboto" panose="02000000000000000000" pitchFamily="2" charset="0"/>
              </a:endParaRPr>
            </a:p>
          </p:txBody>
        </p:sp>
      </p:grpSp>
      <p:grpSp>
        <p:nvGrpSpPr>
          <p:cNvPr id="126" name="Group 14"/>
          <p:cNvGrpSpPr/>
          <p:nvPr/>
        </p:nvGrpSpPr>
        <p:grpSpPr>
          <a:xfrm>
            <a:off x="4108821" y="798491"/>
            <a:ext cx="1739072" cy="2512013"/>
            <a:chOff x="940336" y="2375609"/>
            <a:chExt cx="1739072" cy="2185759"/>
          </a:xfrm>
        </p:grpSpPr>
        <p:sp>
          <p:nvSpPr>
            <p:cNvPr id="127" name="Rounded Rectangle 15"/>
            <p:cNvSpPr/>
            <p:nvPr/>
          </p:nvSpPr>
          <p:spPr>
            <a:xfrm>
              <a:off x="952499" y="2375609"/>
              <a:ext cx="1726905" cy="394577"/>
            </a:xfrm>
            <a:prstGeom prst="roundRect">
              <a:avLst>
                <a:gd name="adj" fmla="val 206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 b="1" dirty="0" smtClean="0">
                  <a:solidFill>
                    <a:schemeClr val="bg1"/>
                  </a:solidFill>
                  <a:ea typeface="Roboto" panose="02000000000000000000" pitchFamily="2" charset="0"/>
                </a:rPr>
                <a:t>TASA DE DESERCIÓN- SEPT  </a:t>
              </a:r>
              <a:endParaRPr lang="en-US" sz="1600" b="1" dirty="0">
                <a:solidFill>
                  <a:schemeClr val="bg1"/>
                </a:solidFill>
                <a:ea typeface="Roboto" panose="02000000000000000000" pitchFamily="2" charset="0"/>
              </a:endParaRPr>
            </a:p>
          </p:txBody>
        </p:sp>
        <p:sp>
          <p:nvSpPr>
            <p:cNvPr id="128" name="Folded Corner 16"/>
            <p:cNvSpPr/>
            <p:nvPr/>
          </p:nvSpPr>
          <p:spPr>
            <a:xfrm>
              <a:off x="952503" y="2776014"/>
              <a:ext cx="1726905" cy="1785354"/>
            </a:xfrm>
            <a:prstGeom prst="foldedCorner">
              <a:avLst>
                <a:gd name="adj" fmla="val 3385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7"/>
            <p:cNvSpPr/>
            <p:nvPr/>
          </p:nvSpPr>
          <p:spPr>
            <a:xfrm>
              <a:off x="940336" y="2784940"/>
              <a:ext cx="1726905" cy="1767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sz="1400" b="1" dirty="0" smtClean="0">
                  <a:solidFill>
                    <a:schemeClr val="bg1"/>
                  </a:solidFill>
                  <a:ea typeface="Roboto" panose="02000000000000000000" pitchFamily="2" charset="0"/>
                </a:rPr>
                <a:t>PLAN ASOCIADO:</a:t>
              </a:r>
            </a:p>
            <a:p>
              <a:pPr algn="ctr"/>
              <a:r>
                <a:rPr lang="es-CO" sz="1400" b="1" dirty="0" smtClean="0">
                  <a:ea typeface="Roboto" panose="02000000000000000000" pitchFamily="2" charset="0"/>
                </a:rPr>
                <a:t>Real  66</a:t>
              </a:r>
            </a:p>
            <a:p>
              <a:pPr algn="ctr"/>
              <a:r>
                <a:rPr lang="es-CO" sz="1400" b="1" dirty="0" err="1" smtClean="0">
                  <a:ea typeface="Roboto" panose="02000000000000000000" pitchFamily="2" charset="0"/>
                </a:rPr>
                <a:t>Ppto</a:t>
              </a:r>
              <a:r>
                <a:rPr lang="es-CO" sz="1400" b="1" dirty="0" smtClean="0">
                  <a:ea typeface="Roboto" panose="02000000000000000000" pitchFamily="2" charset="0"/>
                </a:rPr>
                <a:t> .69</a:t>
              </a:r>
            </a:p>
            <a:p>
              <a:pPr algn="ctr"/>
              <a:r>
                <a:rPr lang="es-CO" sz="1400" b="1" dirty="0" smtClean="0">
                  <a:solidFill>
                    <a:schemeClr val="bg1"/>
                  </a:solidFill>
                  <a:ea typeface="Roboto" panose="02000000000000000000" pitchFamily="2" charset="0"/>
                </a:rPr>
                <a:t>PLAN COLECTIVO:</a:t>
              </a:r>
            </a:p>
            <a:p>
              <a:pPr algn="ctr"/>
              <a:r>
                <a:rPr lang="es-CO" sz="1400" b="1" dirty="0" smtClean="0">
                  <a:ea typeface="Roboto" panose="02000000000000000000" pitchFamily="2" charset="0"/>
                </a:rPr>
                <a:t>Real 129</a:t>
              </a:r>
            </a:p>
            <a:p>
              <a:pPr algn="ctr"/>
              <a:r>
                <a:rPr lang="es-CO" sz="1400" b="1" dirty="0" err="1" smtClean="0">
                  <a:ea typeface="Roboto" panose="02000000000000000000" pitchFamily="2" charset="0"/>
                </a:rPr>
                <a:t>Ppto</a:t>
              </a:r>
              <a:r>
                <a:rPr lang="es-CO" sz="1400" b="1" dirty="0" smtClean="0">
                  <a:ea typeface="Roboto" panose="02000000000000000000" pitchFamily="2" charset="0"/>
                </a:rPr>
                <a:t> 86</a:t>
              </a:r>
            </a:p>
            <a:p>
              <a:pPr algn="ctr"/>
              <a:r>
                <a:rPr lang="es-CO" sz="1400" b="1" dirty="0" smtClean="0">
                  <a:solidFill>
                    <a:schemeClr val="bg1"/>
                  </a:solidFill>
                  <a:ea typeface="Roboto" panose="02000000000000000000" pitchFamily="2" charset="0"/>
                </a:rPr>
                <a:t>PLAN FAMILIAR:</a:t>
              </a:r>
            </a:p>
            <a:p>
              <a:pPr algn="ctr"/>
              <a:r>
                <a:rPr lang="es-CO" sz="1400" b="1" dirty="0" smtClean="0">
                  <a:ea typeface="Roboto" panose="02000000000000000000" pitchFamily="2" charset="0"/>
                </a:rPr>
                <a:t>Real 142</a:t>
              </a:r>
            </a:p>
            <a:p>
              <a:pPr algn="ctr"/>
              <a:r>
                <a:rPr lang="es-CO" sz="1400" b="1" dirty="0" err="1" smtClean="0">
                  <a:ea typeface="Roboto" panose="02000000000000000000" pitchFamily="2" charset="0"/>
                </a:rPr>
                <a:t>Ppto</a:t>
              </a:r>
              <a:r>
                <a:rPr lang="es-CO" sz="1400" b="1" dirty="0" smtClean="0">
                  <a:ea typeface="Roboto" panose="02000000000000000000" pitchFamily="2" charset="0"/>
                </a:rPr>
                <a:t>  120</a:t>
              </a:r>
              <a:endParaRPr lang="en-US" sz="1200" b="1" dirty="0">
                <a:ea typeface="Roboto" panose="02000000000000000000" pitchFamily="2" charset="0"/>
              </a:endParaRPr>
            </a:p>
          </p:txBody>
        </p:sp>
      </p:grpSp>
      <p:grpSp>
        <p:nvGrpSpPr>
          <p:cNvPr id="31" name="Group 9"/>
          <p:cNvGrpSpPr/>
          <p:nvPr/>
        </p:nvGrpSpPr>
        <p:grpSpPr>
          <a:xfrm>
            <a:off x="5542651" y="2894139"/>
            <a:ext cx="1760540" cy="2579381"/>
            <a:chOff x="2391518" y="2414864"/>
            <a:chExt cx="1760540" cy="2204434"/>
          </a:xfrm>
        </p:grpSpPr>
        <p:sp>
          <p:nvSpPr>
            <p:cNvPr id="32" name="Rounded Rectangle 10"/>
            <p:cNvSpPr/>
            <p:nvPr/>
          </p:nvSpPr>
          <p:spPr>
            <a:xfrm>
              <a:off x="2391518" y="4224721"/>
              <a:ext cx="1726905" cy="394577"/>
            </a:xfrm>
            <a:prstGeom prst="roundRect">
              <a:avLst>
                <a:gd name="adj" fmla="val 206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 b="1" dirty="0">
                  <a:solidFill>
                    <a:schemeClr val="bg1"/>
                  </a:solidFill>
                  <a:ea typeface="Roboto" panose="02000000000000000000" pitchFamily="2" charset="0"/>
                </a:rPr>
                <a:t>UTILIDAD NETA</a:t>
              </a:r>
              <a:endParaRPr lang="en-US" sz="1600" b="1" dirty="0">
                <a:solidFill>
                  <a:schemeClr val="bg1"/>
                </a:solidFill>
                <a:ea typeface="Roboto" panose="02000000000000000000" pitchFamily="2" charset="0"/>
              </a:endParaRPr>
            </a:p>
          </p:txBody>
        </p:sp>
        <p:sp>
          <p:nvSpPr>
            <p:cNvPr id="33" name="Folded Corner 11"/>
            <p:cNvSpPr/>
            <p:nvPr/>
          </p:nvSpPr>
          <p:spPr>
            <a:xfrm rot="10800000">
              <a:off x="2391522" y="2414864"/>
              <a:ext cx="1726905" cy="1850951"/>
            </a:xfrm>
            <a:prstGeom prst="foldedCorner">
              <a:avLst>
                <a:gd name="adj" fmla="val 3385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12"/>
            <p:cNvSpPr/>
            <p:nvPr/>
          </p:nvSpPr>
          <p:spPr>
            <a:xfrm>
              <a:off x="2425153" y="2834001"/>
              <a:ext cx="1726905" cy="11836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sz="2400" b="1" dirty="0" smtClean="0">
                  <a:ea typeface="Roboto" panose="02000000000000000000" pitchFamily="2" charset="0"/>
                </a:rPr>
                <a:t>4,199</a:t>
              </a:r>
              <a:endParaRPr lang="es-CO" sz="2400" b="1" dirty="0">
                <a:ea typeface="Roboto" panose="02000000000000000000" pitchFamily="2" charset="0"/>
              </a:endParaRPr>
            </a:p>
            <a:p>
              <a:pPr algn="ctr"/>
              <a:r>
                <a:rPr lang="es-CO" sz="2000" b="1" dirty="0">
                  <a:ea typeface="Roboto" panose="02000000000000000000" pitchFamily="2" charset="0"/>
                </a:rPr>
                <a:t>MILLONES </a:t>
              </a:r>
              <a:r>
                <a:rPr lang="es-CO" sz="2000" b="1" dirty="0" smtClean="0">
                  <a:ea typeface="Roboto" panose="02000000000000000000" pitchFamily="2" charset="0"/>
                </a:rPr>
                <a:t>ACUMULADA A OCTUBRE</a:t>
              </a:r>
              <a:endParaRPr lang="es-CO" sz="2000" b="1" dirty="0">
                <a:ea typeface="Roboto" panose="02000000000000000000" pitchFamily="2" charset="0"/>
              </a:endParaRPr>
            </a:p>
          </p:txBody>
        </p:sp>
      </p:grpSp>
      <p:grpSp>
        <p:nvGrpSpPr>
          <p:cNvPr id="35" name="Group 14"/>
          <p:cNvGrpSpPr/>
          <p:nvPr/>
        </p:nvGrpSpPr>
        <p:grpSpPr>
          <a:xfrm>
            <a:off x="7621891" y="798491"/>
            <a:ext cx="1726909" cy="2427451"/>
            <a:chOff x="952499" y="2375609"/>
            <a:chExt cx="1726909" cy="2185759"/>
          </a:xfrm>
        </p:grpSpPr>
        <p:sp>
          <p:nvSpPr>
            <p:cNvPr id="36" name="Rounded Rectangle 15"/>
            <p:cNvSpPr/>
            <p:nvPr/>
          </p:nvSpPr>
          <p:spPr>
            <a:xfrm>
              <a:off x="952499" y="2375609"/>
              <a:ext cx="1726905" cy="394577"/>
            </a:xfrm>
            <a:prstGeom prst="roundRect">
              <a:avLst>
                <a:gd name="adj" fmla="val 206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b="1" dirty="0">
                  <a:solidFill>
                    <a:schemeClr val="bg1"/>
                  </a:solidFill>
                  <a:ea typeface="Roboto" panose="02000000000000000000" pitchFamily="2" charset="0"/>
                </a:rPr>
                <a:t>EVA</a:t>
              </a:r>
              <a:endParaRPr lang="en-US" b="1" dirty="0">
                <a:solidFill>
                  <a:schemeClr val="bg1"/>
                </a:solidFill>
                <a:ea typeface="Roboto" panose="02000000000000000000" pitchFamily="2" charset="0"/>
              </a:endParaRPr>
            </a:p>
          </p:txBody>
        </p:sp>
        <p:sp>
          <p:nvSpPr>
            <p:cNvPr id="37" name="Folded Corner 16"/>
            <p:cNvSpPr/>
            <p:nvPr/>
          </p:nvSpPr>
          <p:spPr>
            <a:xfrm>
              <a:off x="952503" y="2710417"/>
              <a:ext cx="1726905" cy="1850951"/>
            </a:xfrm>
            <a:prstGeom prst="foldedCorner">
              <a:avLst>
                <a:gd name="adj" fmla="val 3385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17"/>
            <p:cNvSpPr/>
            <p:nvPr/>
          </p:nvSpPr>
          <p:spPr>
            <a:xfrm>
              <a:off x="952500" y="2917477"/>
              <a:ext cx="1726905" cy="12470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sz="2400" b="1" dirty="0" smtClean="0">
                  <a:solidFill>
                    <a:schemeClr val="bg1"/>
                  </a:solidFill>
                  <a:ea typeface="Roboto" panose="02000000000000000000" pitchFamily="2" charset="0"/>
                </a:rPr>
                <a:t>7.454</a:t>
              </a:r>
              <a:endParaRPr lang="es-CO" sz="2400" b="1" dirty="0">
                <a:solidFill>
                  <a:schemeClr val="bg1"/>
                </a:solidFill>
                <a:ea typeface="Roboto" panose="02000000000000000000" pitchFamily="2" charset="0"/>
              </a:endParaRPr>
            </a:p>
            <a:p>
              <a:pPr algn="ctr"/>
              <a:r>
                <a:rPr lang="es-CO" sz="2000" b="1" dirty="0">
                  <a:solidFill>
                    <a:schemeClr val="bg1"/>
                  </a:solidFill>
                  <a:ea typeface="Roboto" panose="02000000000000000000" pitchFamily="2" charset="0"/>
                </a:rPr>
                <a:t>MILLONES </a:t>
              </a:r>
              <a:r>
                <a:rPr lang="es-CO" sz="2000" b="1" dirty="0" smtClean="0">
                  <a:solidFill>
                    <a:schemeClr val="bg1"/>
                  </a:solidFill>
                  <a:ea typeface="Roboto" panose="02000000000000000000" pitchFamily="2" charset="0"/>
                </a:rPr>
                <a:t>ACUMULADO A OCTUBRE</a:t>
              </a:r>
              <a:endParaRPr lang="en-US" sz="2000" b="1" dirty="0">
                <a:solidFill>
                  <a:schemeClr val="bg1"/>
                </a:solidFill>
                <a:ea typeface="Roboto" panose="02000000000000000000" pitchFamily="2" charset="0"/>
              </a:endParaRPr>
            </a:p>
          </p:txBody>
        </p:sp>
      </p:grpSp>
      <p:grpSp>
        <p:nvGrpSpPr>
          <p:cNvPr id="39" name="Group 19"/>
          <p:cNvGrpSpPr/>
          <p:nvPr/>
        </p:nvGrpSpPr>
        <p:grpSpPr>
          <a:xfrm>
            <a:off x="9043558" y="2861921"/>
            <a:ext cx="1760540" cy="2611599"/>
            <a:chOff x="2391518" y="2414864"/>
            <a:chExt cx="1760540" cy="2204434"/>
          </a:xfrm>
        </p:grpSpPr>
        <p:sp>
          <p:nvSpPr>
            <p:cNvPr id="40" name="Rounded Rectangle 20"/>
            <p:cNvSpPr/>
            <p:nvPr/>
          </p:nvSpPr>
          <p:spPr>
            <a:xfrm>
              <a:off x="2391518" y="4224721"/>
              <a:ext cx="1726905" cy="394577"/>
            </a:xfrm>
            <a:prstGeom prst="roundRect">
              <a:avLst>
                <a:gd name="adj" fmla="val 2060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 b="1" dirty="0">
                  <a:solidFill>
                    <a:schemeClr val="bg1"/>
                  </a:solidFill>
                  <a:ea typeface="Roboto" panose="02000000000000000000" pitchFamily="2" charset="0"/>
                </a:rPr>
                <a:t>MARGEN EBITDA</a:t>
              </a:r>
              <a:endParaRPr lang="en-US" sz="1600" b="1" dirty="0">
                <a:solidFill>
                  <a:schemeClr val="bg1"/>
                </a:solidFill>
                <a:ea typeface="Roboto" panose="02000000000000000000" pitchFamily="2" charset="0"/>
              </a:endParaRPr>
            </a:p>
          </p:txBody>
        </p:sp>
        <p:sp>
          <p:nvSpPr>
            <p:cNvPr id="41" name="Folded Corner 21"/>
            <p:cNvSpPr/>
            <p:nvPr/>
          </p:nvSpPr>
          <p:spPr>
            <a:xfrm rot="10800000">
              <a:off x="2391522" y="2414864"/>
              <a:ext cx="1726905" cy="1850951"/>
            </a:xfrm>
            <a:prstGeom prst="foldedCorner">
              <a:avLst>
                <a:gd name="adj" fmla="val 33850"/>
              </a:avLst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22"/>
            <p:cNvSpPr/>
            <p:nvPr/>
          </p:nvSpPr>
          <p:spPr>
            <a:xfrm>
              <a:off x="2425153" y="2752108"/>
              <a:ext cx="1726905" cy="13768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sz="2400" b="1" dirty="0" smtClean="0">
                  <a:solidFill>
                    <a:schemeClr val="bg1"/>
                  </a:solidFill>
                  <a:ea typeface="Roboto" panose="02000000000000000000" pitchFamily="2" charset="0"/>
                </a:rPr>
                <a:t>5,8%</a:t>
              </a:r>
              <a:endParaRPr lang="es-CO" sz="2400" b="1" dirty="0">
                <a:solidFill>
                  <a:schemeClr val="bg1"/>
                </a:solidFill>
                <a:ea typeface="Roboto" panose="02000000000000000000" pitchFamily="2" charset="0"/>
              </a:endParaRPr>
            </a:p>
            <a:p>
              <a:pPr algn="ctr"/>
              <a:r>
                <a:rPr lang="es-CO" sz="2000" b="1" dirty="0" smtClean="0">
                  <a:solidFill>
                    <a:schemeClr val="bg1"/>
                  </a:solidFill>
                  <a:ea typeface="Roboto" panose="02000000000000000000" pitchFamily="2" charset="0"/>
                </a:rPr>
                <a:t>(30.087 </a:t>
              </a:r>
              <a:r>
                <a:rPr lang="es-CO" b="1" dirty="0" smtClean="0">
                  <a:solidFill>
                    <a:schemeClr val="bg1"/>
                  </a:solidFill>
                  <a:ea typeface="Roboto" panose="02000000000000000000" pitchFamily="2" charset="0"/>
                </a:rPr>
                <a:t>MILLONES ACUMULADO A OCTUBRE </a:t>
              </a:r>
              <a:r>
                <a:rPr lang="es-CO" sz="2000" b="1" dirty="0" smtClean="0">
                  <a:solidFill>
                    <a:schemeClr val="bg1"/>
                  </a:solidFill>
                  <a:ea typeface="Roboto" panose="02000000000000000000" pitchFamily="2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ea typeface="Roboto" panose="02000000000000000000" pitchFamily="2" charset="0"/>
              </a:endParaRPr>
            </a:p>
          </p:txBody>
        </p:sp>
      </p:grpSp>
      <p:sp>
        <p:nvSpPr>
          <p:cNvPr id="27" name="Redondear rectángulo de esquina diagonal 1"/>
          <p:cNvSpPr/>
          <p:nvPr/>
        </p:nvSpPr>
        <p:spPr>
          <a:xfrm>
            <a:off x="6763407" y="0"/>
            <a:ext cx="5428593" cy="452669"/>
          </a:xfrm>
          <a:prstGeom prst="round2Diag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PRINCIPALES RESULTADOS COOMEVA MP</a:t>
            </a:r>
            <a:endParaRPr lang="es-CO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591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dondear rectángulo de esquina diagonal 1"/>
          <p:cNvSpPr/>
          <p:nvPr/>
        </p:nvSpPr>
        <p:spPr>
          <a:xfrm>
            <a:off x="6763407" y="0"/>
            <a:ext cx="5428593" cy="452669"/>
          </a:xfrm>
          <a:prstGeom prst="round2Diag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ANTECEDENTES -  RESULTADOS</a:t>
            </a:r>
            <a:endParaRPr lang="es-CO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02325" y="1002842"/>
            <a:ext cx="3887755" cy="173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chemeClr val="tx2"/>
                </a:solidFill>
              </a:rPr>
              <a:t>NPS - Índice de promotor (Net Promoter Score) </a:t>
            </a:r>
          </a:p>
          <a:p>
            <a:pPr algn="ctr"/>
            <a:endParaRPr lang="es-CO" sz="1867" b="1" dirty="0">
              <a:solidFill>
                <a:schemeClr val="tx2"/>
              </a:solidFill>
            </a:endParaRPr>
          </a:p>
          <a:p>
            <a:pPr algn="ctr"/>
            <a:r>
              <a:rPr lang="es-CO" sz="1867" b="1" dirty="0">
                <a:solidFill>
                  <a:schemeClr val="tx2"/>
                </a:solidFill>
              </a:rPr>
              <a:t>MI: </a:t>
            </a:r>
            <a:r>
              <a:rPr lang="es-CO" sz="1867" b="1" dirty="0" smtClean="0">
                <a:solidFill>
                  <a:schemeClr val="tx2"/>
                </a:solidFill>
              </a:rPr>
              <a:t>63% </a:t>
            </a:r>
            <a:endParaRPr lang="es-CO" sz="1867" b="1" dirty="0">
              <a:solidFill>
                <a:schemeClr val="tx2"/>
              </a:solidFill>
            </a:endParaRPr>
          </a:p>
          <a:p>
            <a:pPr algn="ctr"/>
            <a:r>
              <a:rPr lang="es-CO" sz="1867" b="1" dirty="0">
                <a:solidFill>
                  <a:schemeClr val="tx2"/>
                </a:solidFill>
              </a:rPr>
              <a:t>CEM: </a:t>
            </a:r>
            <a:r>
              <a:rPr lang="es-CO" sz="1867" b="1" dirty="0" smtClean="0">
                <a:solidFill>
                  <a:schemeClr val="tx2"/>
                </a:solidFill>
              </a:rPr>
              <a:t>72%</a:t>
            </a:r>
            <a:endParaRPr lang="es-CO" sz="1867" b="1" dirty="0">
              <a:solidFill>
                <a:schemeClr val="tx2"/>
              </a:solidFill>
            </a:endParaRPr>
          </a:p>
          <a:p>
            <a:pPr algn="ctr"/>
            <a:r>
              <a:rPr lang="es-CO" sz="1867" b="1" dirty="0">
                <a:solidFill>
                  <a:schemeClr val="tx2"/>
                </a:solidFill>
              </a:rPr>
              <a:t>SAO: </a:t>
            </a:r>
            <a:r>
              <a:rPr lang="es-CO" sz="1867" b="1" dirty="0" smtClean="0">
                <a:solidFill>
                  <a:schemeClr val="tx2"/>
                </a:solidFill>
              </a:rPr>
              <a:t>45%</a:t>
            </a:r>
            <a:endParaRPr lang="es-CO" sz="1867" b="1" dirty="0">
              <a:solidFill>
                <a:schemeClr val="tx2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5" y="3439236"/>
            <a:ext cx="3536253" cy="209611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285612" y="1044218"/>
            <a:ext cx="3714466" cy="1980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chemeClr val="tx2"/>
                </a:solidFill>
              </a:rPr>
              <a:t>BCX - Índice de Mejor experiencia del cliente (Best Customer Experience): </a:t>
            </a:r>
          </a:p>
          <a:p>
            <a:pPr algn="ctr"/>
            <a:endParaRPr lang="es-CO" sz="1600" b="1" dirty="0">
              <a:solidFill>
                <a:schemeClr val="tx2"/>
              </a:solidFill>
            </a:endParaRPr>
          </a:p>
          <a:p>
            <a:pPr algn="ctr"/>
            <a:r>
              <a:rPr lang="es-CO" sz="1867" b="1" dirty="0">
                <a:solidFill>
                  <a:schemeClr val="tx2"/>
                </a:solidFill>
              </a:rPr>
              <a:t>MI </a:t>
            </a:r>
            <a:r>
              <a:rPr lang="es-CO" sz="1600" b="1" dirty="0">
                <a:solidFill>
                  <a:schemeClr val="tx2"/>
                </a:solidFill>
              </a:rPr>
              <a:t>:</a:t>
            </a:r>
            <a:r>
              <a:rPr lang="es-CO" sz="1867" b="1" dirty="0">
                <a:solidFill>
                  <a:schemeClr val="tx2"/>
                </a:solidFill>
              </a:rPr>
              <a:t>74,6%</a:t>
            </a:r>
          </a:p>
          <a:p>
            <a:pPr algn="ctr"/>
            <a:r>
              <a:rPr lang="es-CO" sz="1867" b="1" dirty="0">
                <a:solidFill>
                  <a:schemeClr val="tx2"/>
                </a:solidFill>
              </a:rPr>
              <a:t>CEM: 82,7%</a:t>
            </a:r>
          </a:p>
          <a:p>
            <a:pPr algn="ctr"/>
            <a:r>
              <a:rPr lang="es-CO" sz="1867" b="1" dirty="0">
                <a:solidFill>
                  <a:schemeClr val="tx2"/>
                </a:solidFill>
              </a:rPr>
              <a:t>SAO: 63,2%</a:t>
            </a:r>
          </a:p>
          <a:p>
            <a:pPr algn="ctr"/>
            <a:r>
              <a:rPr lang="es-CO" sz="1867" b="1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535" y="3116544"/>
            <a:ext cx="3244619" cy="2937003"/>
          </a:xfrm>
          <a:prstGeom prst="rect">
            <a:avLst/>
          </a:prstGeom>
        </p:spPr>
      </p:pic>
      <p:sp>
        <p:nvSpPr>
          <p:cNvPr id="7" name="CuadroTexto 5"/>
          <p:cNvSpPr txBox="1"/>
          <p:nvPr/>
        </p:nvSpPr>
        <p:spPr>
          <a:xfrm>
            <a:off x="8000078" y="1037697"/>
            <a:ext cx="4608512" cy="872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smtClean="0">
                <a:solidFill>
                  <a:schemeClr val="tx2"/>
                </a:solidFill>
              </a:rPr>
              <a:t>Estudio Antropológico</a:t>
            </a:r>
            <a:endParaRPr lang="es-CO" sz="1600" b="1" dirty="0">
              <a:solidFill>
                <a:schemeClr val="tx2"/>
              </a:solidFill>
            </a:endParaRPr>
          </a:p>
          <a:p>
            <a:pPr algn="ctr"/>
            <a:endParaRPr lang="es-CO" sz="1600" b="1" dirty="0">
              <a:solidFill>
                <a:schemeClr val="tx2"/>
              </a:solidFill>
            </a:endParaRPr>
          </a:p>
          <a:p>
            <a:pPr algn="ctr"/>
            <a:r>
              <a:rPr lang="es-CO" sz="1867" b="1" dirty="0" smtClean="0">
                <a:solidFill>
                  <a:schemeClr val="tx2"/>
                </a:solidFill>
              </a:rPr>
              <a:t> </a:t>
            </a:r>
            <a:endParaRPr lang="es-CO" sz="1867" b="1" dirty="0">
              <a:solidFill>
                <a:schemeClr val="tx2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7888407" y="1171146"/>
            <a:ext cx="4217162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CO" dirty="0"/>
          </a:p>
          <a:p>
            <a:pPr algn="just"/>
            <a:r>
              <a:rPr lang="es-CO" sz="1400" b="1" dirty="0"/>
              <a:t>Lo que ven bien, las mejores cosas de Coomeva. </a:t>
            </a:r>
          </a:p>
          <a:p>
            <a:pPr algn="just"/>
            <a:endParaRPr lang="es-CO" sz="1400" b="1" dirty="0">
              <a:solidFill>
                <a:schemeClr val="tx2"/>
              </a:solidFill>
            </a:endParaRPr>
          </a:p>
          <a:p>
            <a:pPr algn="just"/>
            <a:r>
              <a:rPr lang="es-CO" sz="1400" b="1" dirty="0" smtClean="0">
                <a:solidFill>
                  <a:schemeClr val="tx2"/>
                </a:solidFill>
              </a:rPr>
              <a:t>“La </a:t>
            </a:r>
            <a:r>
              <a:rPr lang="es-CO" sz="1400" b="1" dirty="0">
                <a:solidFill>
                  <a:schemeClr val="tx2"/>
                </a:solidFill>
              </a:rPr>
              <a:t>MP sigue siendo muy prestigiosa y bien valorada. Se le reconoce ser pionera y cambiar la forma de relacionarse con los servicios de </a:t>
            </a:r>
            <a:r>
              <a:rPr lang="es-CO" sz="1400" b="1" dirty="0" smtClean="0">
                <a:solidFill>
                  <a:schemeClr val="tx2"/>
                </a:solidFill>
              </a:rPr>
              <a:t>salud”</a:t>
            </a:r>
          </a:p>
          <a:p>
            <a:endParaRPr lang="es-CO" sz="1400" dirty="0" smtClean="0"/>
          </a:p>
          <a:p>
            <a:r>
              <a:rPr lang="es-CO" sz="1400" b="1" dirty="0" smtClean="0"/>
              <a:t>Aspectos a considerar</a:t>
            </a:r>
          </a:p>
          <a:p>
            <a:endParaRPr lang="es-CO" sz="1400" b="1" dirty="0"/>
          </a:p>
          <a:p>
            <a:r>
              <a:rPr lang="es-CO" sz="1400" b="1" dirty="0">
                <a:solidFill>
                  <a:schemeClr val="tx2"/>
                </a:solidFill>
              </a:rPr>
              <a:t>A la hora de comparar y evaluar las opciones de MP, hay una evidente confusión por la dificultad de diferenciar la MP de los distintos planes de salud que se ofrecen por fuera del POS. </a:t>
            </a:r>
          </a:p>
          <a:p>
            <a:endParaRPr lang="es-CO" sz="1400" b="1" dirty="0">
              <a:solidFill>
                <a:schemeClr val="tx2"/>
              </a:solidFill>
            </a:endParaRPr>
          </a:p>
          <a:p>
            <a:r>
              <a:rPr lang="es-CO" sz="1400" b="1" dirty="0">
                <a:solidFill>
                  <a:schemeClr val="tx2"/>
                </a:solidFill>
              </a:rPr>
              <a:t>Es muy amplia la sensación de que MP Coomeva ya no es tan buena y exclusiva como antes. </a:t>
            </a:r>
            <a:endParaRPr lang="es-CO" sz="1400" b="1" dirty="0" smtClean="0">
              <a:solidFill>
                <a:schemeClr val="tx2"/>
              </a:solidFill>
            </a:endParaRPr>
          </a:p>
          <a:p>
            <a:endParaRPr lang="es-CO" sz="1400" b="1" dirty="0">
              <a:solidFill>
                <a:schemeClr val="tx2"/>
              </a:solidFill>
            </a:endParaRPr>
          </a:p>
          <a:p>
            <a:r>
              <a:rPr lang="es-CO" sz="1400" b="1" dirty="0" smtClean="0"/>
              <a:t>Criterios</a:t>
            </a:r>
          </a:p>
          <a:p>
            <a:endParaRPr lang="es-CO" sz="1400" b="1" dirty="0"/>
          </a:p>
          <a:p>
            <a:r>
              <a:rPr lang="es-CO" sz="1400" b="1" dirty="0">
                <a:solidFill>
                  <a:schemeClr val="tx2"/>
                </a:solidFill>
              </a:rPr>
              <a:t>Quienes se interesan en la MP tienen en sus círculos cercanos algún usuario de MP que puede dar fe de sus experiencias. </a:t>
            </a:r>
            <a:endParaRPr lang="es-CO" sz="1400" b="1" dirty="0" smtClean="0">
              <a:solidFill>
                <a:schemeClr val="tx2"/>
              </a:solidFill>
            </a:endParaRPr>
          </a:p>
          <a:p>
            <a:endParaRPr lang="es-CO" sz="1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64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1204259" y="317444"/>
            <a:ext cx="9692275" cy="1991899"/>
            <a:chOff x="1185357" y="409444"/>
            <a:chExt cx="9611941" cy="2686410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5357" y="500362"/>
              <a:ext cx="9611941" cy="2595492"/>
            </a:xfrm>
            <a:prstGeom prst="rect">
              <a:avLst/>
            </a:prstGeom>
          </p:spPr>
        </p:pic>
        <p:sp>
          <p:nvSpPr>
            <p:cNvPr id="10" name="CuadroTexto 9"/>
            <p:cNvSpPr txBox="1"/>
            <p:nvPr/>
          </p:nvSpPr>
          <p:spPr>
            <a:xfrm>
              <a:off x="2492133" y="409444"/>
              <a:ext cx="6552728" cy="456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/>
                <a:t>Medicina Integral</a:t>
              </a: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857189" y="2319912"/>
            <a:ext cx="10039344" cy="2023873"/>
            <a:chOff x="1024255" y="570296"/>
            <a:chExt cx="9577064" cy="2792708"/>
          </a:xfrm>
        </p:grpSpPr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4255" y="570296"/>
              <a:ext cx="9577064" cy="2792708"/>
            </a:xfrm>
            <a:prstGeom prst="rect">
              <a:avLst/>
            </a:prstGeom>
          </p:spPr>
        </p:pic>
        <p:sp>
          <p:nvSpPr>
            <p:cNvPr id="13" name="CuadroTexto 12"/>
            <p:cNvSpPr txBox="1"/>
            <p:nvPr/>
          </p:nvSpPr>
          <p:spPr>
            <a:xfrm>
              <a:off x="2483760" y="686330"/>
              <a:ext cx="6552727" cy="467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/>
                <a:t>Salud Oral </a:t>
              </a: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857190" y="4432502"/>
            <a:ext cx="9943333" cy="2161055"/>
            <a:chOff x="911424" y="790414"/>
            <a:chExt cx="10601325" cy="3093150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1424" y="940339"/>
              <a:ext cx="10601325" cy="2943225"/>
            </a:xfrm>
            <a:prstGeom prst="rect">
              <a:avLst/>
            </a:prstGeom>
          </p:spPr>
        </p:pic>
        <p:sp>
          <p:nvSpPr>
            <p:cNvPr id="16" name="CuadroTexto 15"/>
            <p:cNvSpPr txBox="1"/>
            <p:nvPr/>
          </p:nvSpPr>
          <p:spPr>
            <a:xfrm>
              <a:off x="2892026" y="790414"/>
              <a:ext cx="6503458" cy="543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867" b="1" dirty="0"/>
                <a:t>Cem</a:t>
              </a:r>
            </a:p>
          </p:txBody>
        </p:sp>
      </p:grpSp>
      <p:sp>
        <p:nvSpPr>
          <p:cNvPr id="3" name="CuadroTexto 2"/>
          <p:cNvSpPr txBox="1"/>
          <p:nvPr/>
        </p:nvSpPr>
        <p:spPr>
          <a:xfrm>
            <a:off x="10200118" y="4657207"/>
            <a:ext cx="1920213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1200" b="1" dirty="0">
                <a:solidFill>
                  <a:schemeClr val="tx2"/>
                </a:solidFill>
              </a:rPr>
              <a:t>CES (Customer </a:t>
            </a:r>
            <a:r>
              <a:rPr lang="es-CO" sz="1200" b="1" dirty="0" err="1">
                <a:solidFill>
                  <a:schemeClr val="tx2"/>
                </a:solidFill>
              </a:rPr>
              <a:t>effort</a:t>
            </a:r>
            <a:r>
              <a:rPr lang="es-CO" sz="1200" b="1" dirty="0">
                <a:solidFill>
                  <a:schemeClr val="tx2"/>
                </a:solidFill>
              </a:rPr>
              <a:t>) Esfuerzo de cliente</a:t>
            </a:r>
          </a:p>
          <a:p>
            <a:pPr algn="ctr"/>
            <a:endParaRPr lang="es-CO" sz="1200" b="1" dirty="0">
              <a:solidFill>
                <a:schemeClr val="tx2"/>
              </a:solidFill>
            </a:endParaRPr>
          </a:p>
          <a:p>
            <a:pPr algn="ctr"/>
            <a:r>
              <a:rPr lang="es-CO" sz="1200" b="1" dirty="0">
                <a:solidFill>
                  <a:schemeClr val="tx2"/>
                </a:solidFill>
              </a:rPr>
              <a:t>INS Índice Neto de satisfacción </a:t>
            </a:r>
          </a:p>
        </p:txBody>
      </p:sp>
      <p:sp>
        <p:nvSpPr>
          <p:cNvPr id="19" name="Redondear rectángulo de esquina diagonal 1"/>
          <p:cNvSpPr/>
          <p:nvPr/>
        </p:nvSpPr>
        <p:spPr>
          <a:xfrm>
            <a:off x="6763407" y="0"/>
            <a:ext cx="5428593" cy="452669"/>
          </a:xfrm>
          <a:prstGeom prst="round2Diag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867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ANTECEDENTES -  RESULTADO </a:t>
            </a:r>
            <a:r>
              <a:rPr lang="es-CO" sz="1867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PASILLO DE CLIENTES</a:t>
            </a:r>
          </a:p>
        </p:txBody>
      </p:sp>
    </p:spTree>
    <p:extLst>
      <p:ext uri="{BB962C8B-B14F-4D97-AF65-F5344CB8AC3E}">
        <p14:creationId xmlns:p14="http://schemas.microsoft.com/office/powerpoint/2010/main" val="353631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dondear rectángulo de esquina diagonal 1"/>
          <p:cNvSpPr/>
          <p:nvPr/>
        </p:nvSpPr>
        <p:spPr>
          <a:xfrm>
            <a:off x="6763407" y="0"/>
            <a:ext cx="5428593" cy="605307"/>
          </a:xfrm>
          <a:prstGeom prst="round2Diag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PRINCIPALES INDICADORES PLAN ASOCIADO REGIONAL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297769" y="3964100"/>
            <a:ext cx="51644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>
                <a:solidFill>
                  <a:srgbClr val="002060"/>
                </a:solidFill>
              </a:rPr>
              <a:t>ESTRATEGIAS DE COMUNICACIÓN</a:t>
            </a:r>
          </a:p>
          <a:p>
            <a:pPr algn="ctr"/>
            <a:r>
              <a:rPr lang="es-CO" b="1" dirty="0" smtClean="0">
                <a:solidFill>
                  <a:srgbClr val="002060"/>
                </a:solidFill>
              </a:rPr>
              <a:t>Beneficios Comunidad Asociados</a:t>
            </a:r>
          </a:p>
          <a:p>
            <a:pPr algn="ctr"/>
            <a:endParaRPr lang="es-CO" b="1" dirty="0">
              <a:solidFill>
                <a:srgbClr val="002060"/>
              </a:solidFill>
            </a:endParaRPr>
          </a:p>
          <a:p>
            <a:pPr algn="ctr"/>
            <a:r>
              <a:rPr lang="es-CO" dirty="0" smtClean="0">
                <a:solidFill>
                  <a:srgbClr val="002060"/>
                </a:solidFill>
              </a:rPr>
              <a:t>Marketing Dinámico</a:t>
            </a:r>
          </a:p>
          <a:p>
            <a:pPr algn="ctr"/>
            <a:r>
              <a:rPr lang="es-CO" dirty="0" smtClean="0">
                <a:solidFill>
                  <a:srgbClr val="002060"/>
                </a:solidFill>
              </a:rPr>
              <a:t>Activación de Marca</a:t>
            </a:r>
          </a:p>
          <a:p>
            <a:pPr algn="ctr"/>
            <a:r>
              <a:rPr lang="es-CO" dirty="0" smtClean="0">
                <a:solidFill>
                  <a:srgbClr val="002060"/>
                </a:solidFill>
              </a:rPr>
              <a:t>Plan de medios</a:t>
            </a:r>
          </a:p>
          <a:p>
            <a:pPr algn="ctr"/>
            <a:endParaRPr lang="es-CO" dirty="0" smtClean="0">
              <a:solidFill>
                <a:srgbClr val="002060"/>
              </a:solidFill>
            </a:endParaRPr>
          </a:p>
          <a:p>
            <a:pPr algn="ctr"/>
            <a:endParaRPr lang="es-CO" dirty="0" smtClean="0">
              <a:solidFill>
                <a:srgbClr val="002060"/>
              </a:solidFill>
            </a:endParaRPr>
          </a:p>
          <a:p>
            <a:pPr algn="ctr"/>
            <a:endParaRPr lang="es-CO" dirty="0">
              <a:solidFill>
                <a:srgbClr val="00206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378038" y="3501681"/>
            <a:ext cx="1725769" cy="76944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100" dirty="0" smtClean="0">
                <a:solidFill>
                  <a:srgbClr val="002060"/>
                </a:solidFill>
              </a:rPr>
              <a:t>Incremento del 2% en asociados.</a:t>
            </a:r>
          </a:p>
          <a:p>
            <a:pPr algn="ctr"/>
            <a:endParaRPr lang="es-CO" sz="1100" dirty="0" smtClean="0">
              <a:solidFill>
                <a:srgbClr val="002060"/>
              </a:solidFill>
            </a:endParaRPr>
          </a:p>
          <a:p>
            <a:pPr algn="ctr"/>
            <a:endParaRPr lang="es-CO" sz="1100" dirty="0">
              <a:solidFill>
                <a:srgbClr val="002060"/>
              </a:solidFill>
            </a:endParaRPr>
          </a:p>
        </p:txBody>
      </p:sp>
      <p:graphicFrame>
        <p:nvGraphicFramePr>
          <p:cNvPr id="10" name="6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0921737"/>
              </p:ext>
            </p:extLst>
          </p:nvPr>
        </p:nvGraphicFramePr>
        <p:xfrm>
          <a:off x="6763407" y="828623"/>
          <a:ext cx="4927491" cy="2851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038" y="4893970"/>
            <a:ext cx="4417454" cy="1481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1378038" y="4507606"/>
            <a:ext cx="4417454" cy="3863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INDICADOR DE DESERCIÓN</a:t>
            </a:r>
            <a:endParaRPr lang="es-CO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13" name="8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9208005"/>
              </p:ext>
            </p:extLst>
          </p:nvPr>
        </p:nvGraphicFramePr>
        <p:xfrm>
          <a:off x="1258909" y="199622"/>
          <a:ext cx="4857481" cy="3096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0401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/>
          <p:cNvGrpSpPr/>
          <p:nvPr/>
        </p:nvGrpSpPr>
        <p:grpSpPr>
          <a:xfrm rot="16200000">
            <a:off x="5771877" y="3941502"/>
            <a:ext cx="716535" cy="783911"/>
            <a:chOff x="4268524" y="5170063"/>
            <a:chExt cx="716535" cy="783911"/>
          </a:xfrm>
        </p:grpSpPr>
        <p:sp>
          <p:nvSpPr>
            <p:cNvPr id="104" name="Shape 2175"/>
            <p:cNvSpPr/>
            <p:nvPr/>
          </p:nvSpPr>
          <p:spPr>
            <a:xfrm flipH="1">
              <a:off x="4271148" y="5170063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Source Sans Pro Light" panose="020B0403030403020204" pitchFamily="34" charset="0"/>
              </a:endParaRPr>
            </a:p>
          </p:txBody>
        </p:sp>
        <p:sp>
          <p:nvSpPr>
            <p:cNvPr id="105" name="Shape 2176"/>
            <p:cNvSpPr/>
            <p:nvPr/>
          </p:nvSpPr>
          <p:spPr>
            <a:xfrm>
              <a:off x="4268524" y="5562017"/>
              <a:ext cx="716535" cy="1"/>
            </a:xfrm>
            <a:prstGeom prst="line">
              <a:avLst/>
            </a:pr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latin typeface="Source Sans Pro Light" panose="020B0403030403020204" pitchFamily="34" charset="0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6404407" y="2736431"/>
            <a:ext cx="1362075" cy="1374775"/>
            <a:chOff x="6404406" y="3134501"/>
            <a:chExt cx="1362075" cy="1374775"/>
          </a:xfrm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6404406" y="3134501"/>
              <a:ext cx="760413" cy="741363"/>
            </a:xfrm>
            <a:custGeom>
              <a:avLst/>
              <a:gdLst>
                <a:gd name="T0" fmla="*/ 0 w 256"/>
                <a:gd name="T1" fmla="*/ 106 h 249"/>
                <a:gd name="T2" fmla="*/ 65 w 256"/>
                <a:gd name="T3" fmla="*/ 249 h 249"/>
                <a:gd name="T4" fmla="*/ 256 w 256"/>
                <a:gd name="T5" fmla="*/ 78 h 249"/>
                <a:gd name="T6" fmla="*/ 124 w 256"/>
                <a:gd name="T7" fmla="*/ 0 h 249"/>
                <a:gd name="T8" fmla="*/ 0 w 256"/>
                <a:gd name="T9" fmla="*/ 10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249">
                  <a:moveTo>
                    <a:pt x="0" y="106"/>
                  </a:moveTo>
                  <a:cubicBezTo>
                    <a:pt x="65" y="249"/>
                    <a:pt x="65" y="249"/>
                    <a:pt x="65" y="249"/>
                  </a:cubicBezTo>
                  <a:cubicBezTo>
                    <a:pt x="145" y="213"/>
                    <a:pt x="211" y="153"/>
                    <a:pt x="256" y="78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95" y="47"/>
                    <a:pt x="52" y="84"/>
                    <a:pt x="0" y="106"/>
                  </a:cubicBezTo>
                  <a:close/>
                </a:path>
              </a:pathLst>
            </a:custGeom>
            <a:solidFill>
              <a:srgbClr val="C00000">
                <a:alpha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6642531" y="3420250"/>
              <a:ext cx="1123950" cy="1089026"/>
            </a:xfrm>
            <a:custGeom>
              <a:avLst/>
              <a:gdLst>
                <a:gd name="T0" fmla="*/ 0 w 378"/>
                <a:gd name="T1" fmla="*/ 186 h 366"/>
                <a:gd name="T2" fmla="*/ 81 w 378"/>
                <a:gd name="T3" fmla="*/ 366 h 366"/>
                <a:gd name="T4" fmla="*/ 378 w 378"/>
                <a:gd name="T5" fmla="*/ 101 h 366"/>
                <a:gd name="T6" fmla="*/ 209 w 378"/>
                <a:gd name="T7" fmla="*/ 0 h 366"/>
                <a:gd name="T8" fmla="*/ 0 w 378"/>
                <a:gd name="T9" fmla="*/ 18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66">
                  <a:moveTo>
                    <a:pt x="0" y="186"/>
                  </a:moveTo>
                  <a:cubicBezTo>
                    <a:pt x="81" y="366"/>
                    <a:pt x="81" y="366"/>
                    <a:pt x="81" y="366"/>
                  </a:cubicBezTo>
                  <a:cubicBezTo>
                    <a:pt x="205" y="310"/>
                    <a:pt x="309" y="218"/>
                    <a:pt x="378" y="101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160" y="82"/>
                    <a:pt x="87" y="147"/>
                    <a:pt x="0" y="18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</a:rPr>
                <a:t>IDEAL: </a:t>
              </a:r>
            </a:p>
            <a:p>
              <a:pPr algn="ctr"/>
              <a:r>
                <a:rPr lang="en-US" sz="1500" b="1" dirty="0">
                  <a:solidFill>
                    <a:schemeClr val="bg1"/>
                  </a:solidFill>
                </a:rPr>
                <a:t>&gt;4,5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5539219" y="3079332"/>
            <a:ext cx="1182688" cy="1244601"/>
            <a:chOff x="5539219" y="3477401"/>
            <a:chExt cx="1182688" cy="1244601"/>
          </a:xfrm>
        </p:grpSpPr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5729719" y="3477401"/>
              <a:ext cx="760413" cy="531813"/>
            </a:xfrm>
            <a:custGeom>
              <a:avLst/>
              <a:gdLst>
                <a:gd name="T0" fmla="*/ 205 w 256"/>
                <a:gd name="T1" fmla="*/ 0 h 179"/>
                <a:gd name="T2" fmla="*/ 256 w 256"/>
                <a:gd name="T3" fmla="*/ 148 h 179"/>
                <a:gd name="T4" fmla="*/ 0 w 256"/>
                <a:gd name="T5" fmla="*/ 156 h 179"/>
                <a:gd name="T6" fmla="*/ 44 w 256"/>
                <a:gd name="T7" fmla="*/ 1 h 179"/>
                <a:gd name="T8" fmla="*/ 122 w 256"/>
                <a:gd name="T9" fmla="*/ 12 h 179"/>
                <a:gd name="T10" fmla="*/ 205 w 256"/>
                <a:gd name="T11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6" h="179">
                  <a:moveTo>
                    <a:pt x="205" y="0"/>
                  </a:moveTo>
                  <a:cubicBezTo>
                    <a:pt x="256" y="148"/>
                    <a:pt x="256" y="148"/>
                    <a:pt x="256" y="148"/>
                  </a:cubicBezTo>
                  <a:cubicBezTo>
                    <a:pt x="174" y="177"/>
                    <a:pt x="84" y="179"/>
                    <a:pt x="0" y="156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69" y="8"/>
                    <a:pt x="95" y="12"/>
                    <a:pt x="122" y="12"/>
                  </a:cubicBezTo>
                  <a:cubicBezTo>
                    <a:pt x="151" y="12"/>
                    <a:pt x="179" y="8"/>
                    <a:pt x="205" y="0"/>
                  </a:cubicBezTo>
                  <a:close/>
                </a:path>
              </a:pathLst>
            </a:custGeom>
            <a:solidFill>
              <a:schemeClr val="accent6">
                <a:lumMod val="75000"/>
                <a:alpha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5539219" y="4018739"/>
              <a:ext cx="1182688" cy="703263"/>
            </a:xfrm>
            <a:custGeom>
              <a:avLst/>
              <a:gdLst>
                <a:gd name="T0" fmla="*/ 333 w 398"/>
                <a:gd name="T1" fmla="*/ 0 h 236"/>
                <a:gd name="T2" fmla="*/ 398 w 398"/>
                <a:gd name="T3" fmla="*/ 187 h 236"/>
                <a:gd name="T4" fmla="*/ 0 w 398"/>
                <a:gd name="T5" fmla="*/ 199 h 236"/>
                <a:gd name="T6" fmla="*/ 54 w 398"/>
                <a:gd name="T7" fmla="*/ 7 h 236"/>
                <a:gd name="T8" fmla="*/ 182 w 398"/>
                <a:gd name="T9" fmla="*/ 25 h 236"/>
                <a:gd name="T10" fmla="*/ 333 w 398"/>
                <a:gd name="T11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8" h="236">
                  <a:moveTo>
                    <a:pt x="333" y="0"/>
                  </a:moveTo>
                  <a:cubicBezTo>
                    <a:pt x="398" y="187"/>
                    <a:pt x="398" y="187"/>
                    <a:pt x="398" y="187"/>
                  </a:cubicBezTo>
                  <a:cubicBezTo>
                    <a:pt x="269" y="232"/>
                    <a:pt x="130" y="236"/>
                    <a:pt x="0" y="199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95" y="19"/>
                    <a:pt x="137" y="25"/>
                    <a:pt x="182" y="25"/>
                  </a:cubicBezTo>
                  <a:cubicBezTo>
                    <a:pt x="235" y="25"/>
                    <a:pt x="285" y="16"/>
                    <a:pt x="33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 smtClean="0">
                  <a:solidFill>
                    <a:schemeClr val="bg1"/>
                  </a:solidFill>
                </a:rPr>
                <a:t>META </a:t>
              </a:r>
              <a:r>
                <a:rPr lang="en-US" sz="1500" b="1" dirty="0">
                  <a:solidFill>
                    <a:schemeClr val="bg1"/>
                  </a:solidFill>
                </a:rPr>
                <a:t>MP:</a:t>
              </a:r>
            </a:p>
            <a:p>
              <a:pPr algn="ctr"/>
              <a:r>
                <a:rPr lang="en-US" sz="1500" b="1" dirty="0">
                  <a:solidFill>
                    <a:schemeClr val="bg1"/>
                  </a:solidFill>
                </a:rPr>
                <a:t>93%</a:t>
              </a:r>
            </a:p>
            <a:p>
              <a:pPr algn="ctr"/>
              <a:endParaRPr lang="en-US" b="1" dirty="0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4453370" y="2763419"/>
            <a:ext cx="1344612" cy="1398588"/>
            <a:chOff x="4453369" y="3161489"/>
            <a:chExt cx="1344612" cy="1398588"/>
          </a:xfrm>
        </p:grpSpPr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5029631" y="3161489"/>
              <a:ext cx="768350" cy="747713"/>
            </a:xfrm>
            <a:custGeom>
              <a:avLst/>
              <a:gdLst>
                <a:gd name="T0" fmla="*/ 258 w 258"/>
                <a:gd name="T1" fmla="*/ 100 h 251"/>
                <a:gd name="T2" fmla="*/ 202 w 258"/>
                <a:gd name="T3" fmla="*/ 251 h 251"/>
                <a:gd name="T4" fmla="*/ 0 w 258"/>
                <a:gd name="T5" fmla="*/ 93 h 251"/>
                <a:gd name="T6" fmla="*/ 134 w 258"/>
                <a:gd name="T7" fmla="*/ 0 h 251"/>
                <a:gd name="T8" fmla="*/ 258 w 258"/>
                <a:gd name="T9" fmla="*/ 10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251">
                  <a:moveTo>
                    <a:pt x="258" y="100"/>
                  </a:moveTo>
                  <a:cubicBezTo>
                    <a:pt x="202" y="251"/>
                    <a:pt x="202" y="251"/>
                    <a:pt x="202" y="251"/>
                  </a:cubicBezTo>
                  <a:cubicBezTo>
                    <a:pt x="120" y="220"/>
                    <a:pt x="49" y="165"/>
                    <a:pt x="0" y="93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64" y="45"/>
                    <a:pt x="208" y="80"/>
                    <a:pt x="258" y="100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4453369" y="3494864"/>
              <a:ext cx="1138238" cy="1065213"/>
            </a:xfrm>
            <a:custGeom>
              <a:avLst/>
              <a:gdLst>
                <a:gd name="T0" fmla="*/ 383 w 383"/>
                <a:gd name="T1" fmla="*/ 171 h 358"/>
                <a:gd name="T2" fmla="*/ 314 w 383"/>
                <a:gd name="T3" fmla="*/ 358 h 358"/>
                <a:gd name="T4" fmla="*/ 0 w 383"/>
                <a:gd name="T5" fmla="*/ 113 h 358"/>
                <a:gd name="T6" fmla="*/ 164 w 383"/>
                <a:gd name="T7" fmla="*/ 0 h 358"/>
                <a:gd name="T8" fmla="*/ 383 w 383"/>
                <a:gd name="T9" fmla="*/ 17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3" h="358">
                  <a:moveTo>
                    <a:pt x="383" y="171"/>
                  </a:moveTo>
                  <a:cubicBezTo>
                    <a:pt x="314" y="358"/>
                    <a:pt x="314" y="358"/>
                    <a:pt x="314" y="358"/>
                  </a:cubicBezTo>
                  <a:cubicBezTo>
                    <a:pt x="186" y="311"/>
                    <a:pt x="77" y="225"/>
                    <a:pt x="0" y="113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18" y="77"/>
                    <a:pt x="294" y="138"/>
                    <a:pt x="383" y="1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</a:rPr>
                <a:t>META:</a:t>
              </a:r>
            </a:p>
            <a:p>
              <a:pPr algn="ctr"/>
              <a:r>
                <a:rPr lang="en-US" sz="1500" b="1" dirty="0" smtClean="0">
                  <a:solidFill>
                    <a:schemeClr val="bg1"/>
                  </a:solidFill>
                </a:rPr>
                <a:t>4,5</a:t>
              </a:r>
              <a:endParaRPr lang="en-US" sz="15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072369" y="2090319"/>
            <a:ext cx="1314451" cy="1163639"/>
            <a:chOff x="4072369" y="2488389"/>
            <a:chExt cx="1314450" cy="1163638"/>
          </a:xfrm>
        </p:grpSpPr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4783569" y="2570939"/>
              <a:ext cx="603250" cy="750888"/>
            </a:xfrm>
            <a:custGeom>
              <a:avLst/>
              <a:gdLst>
                <a:gd name="T0" fmla="*/ 203 w 203"/>
                <a:gd name="T1" fmla="*/ 174 h 252"/>
                <a:gd name="T2" fmla="*/ 59 w 203"/>
                <a:gd name="T3" fmla="*/ 252 h 252"/>
                <a:gd name="T4" fmla="*/ 10 w 203"/>
                <a:gd name="T5" fmla="*/ 0 h 252"/>
                <a:gd name="T6" fmla="*/ 173 w 203"/>
                <a:gd name="T7" fmla="*/ 19 h 252"/>
                <a:gd name="T8" fmla="*/ 171 w 203"/>
                <a:gd name="T9" fmla="*/ 47 h 252"/>
                <a:gd name="T10" fmla="*/ 203 w 203"/>
                <a:gd name="T11" fmla="*/ 174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252">
                  <a:moveTo>
                    <a:pt x="203" y="174"/>
                  </a:moveTo>
                  <a:cubicBezTo>
                    <a:pt x="59" y="252"/>
                    <a:pt x="59" y="252"/>
                    <a:pt x="59" y="252"/>
                  </a:cubicBezTo>
                  <a:cubicBezTo>
                    <a:pt x="17" y="175"/>
                    <a:pt x="0" y="87"/>
                    <a:pt x="10" y="0"/>
                  </a:cubicBezTo>
                  <a:cubicBezTo>
                    <a:pt x="173" y="19"/>
                    <a:pt x="173" y="19"/>
                    <a:pt x="173" y="19"/>
                  </a:cubicBezTo>
                  <a:cubicBezTo>
                    <a:pt x="172" y="28"/>
                    <a:pt x="171" y="38"/>
                    <a:pt x="171" y="47"/>
                  </a:cubicBezTo>
                  <a:cubicBezTo>
                    <a:pt x="171" y="93"/>
                    <a:pt x="183" y="136"/>
                    <a:pt x="203" y="174"/>
                  </a:cubicBezTo>
                  <a:close/>
                </a:path>
              </a:pathLst>
            </a:custGeom>
            <a:solidFill>
              <a:schemeClr val="accent1">
                <a:alpha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4072369" y="2488389"/>
              <a:ext cx="793750" cy="1163638"/>
            </a:xfrm>
            <a:custGeom>
              <a:avLst/>
              <a:gdLst>
                <a:gd name="T0" fmla="*/ 267 w 267"/>
                <a:gd name="T1" fmla="*/ 296 h 391"/>
                <a:gd name="T2" fmla="*/ 91 w 267"/>
                <a:gd name="T3" fmla="*/ 391 h 391"/>
                <a:gd name="T4" fmla="*/ 16 w 267"/>
                <a:gd name="T5" fmla="*/ 0 h 391"/>
                <a:gd name="T6" fmla="*/ 214 w 267"/>
                <a:gd name="T7" fmla="*/ 23 h 391"/>
                <a:gd name="T8" fmla="*/ 211 w 267"/>
                <a:gd name="T9" fmla="*/ 75 h 391"/>
                <a:gd name="T10" fmla="*/ 267 w 267"/>
                <a:gd name="T11" fmla="*/ 296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391">
                  <a:moveTo>
                    <a:pt x="267" y="296"/>
                  </a:moveTo>
                  <a:cubicBezTo>
                    <a:pt x="91" y="391"/>
                    <a:pt x="91" y="391"/>
                    <a:pt x="91" y="391"/>
                  </a:cubicBezTo>
                  <a:cubicBezTo>
                    <a:pt x="26" y="271"/>
                    <a:pt x="0" y="135"/>
                    <a:pt x="16" y="0"/>
                  </a:cubicBezTo>
                  <a:cubicBezTo>
                    <a:pt x="214" y="23"/>
                    <a:pt x="214" y="23"/>
                    <a:pt x="214" y="23"/>
                  </a:cubicBezTo>
                  <a:cubicBezTo>
                    <a:pt x="212" y="40"/>
                    <a:pt x="211" y="57"/>
                    <a:pt x="211" y="75"/>
                  </a:cubicBezTo>
                  <a:cubicBezTo>
                    <a:pt x="211" y="155"/>
                    <a:pt x="231" y="230"/>
                    <a:pt x="267" y="2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500" b="1" dirty="0">
                  <a:solidFill>
                    <a:schemeClr val="bg1"/>
                  </a:solidFill>
                </a:rPr>
                <a:t>META:</a:t>
              </a:r>
            </a:p>
            <a:p>
              <a:pPr algn="ctr"/>
              <a:r>
                <a:rPr lang="en-US" sz="1500" b="1" dirty="0">
                  <a:solidFill>
                    <a:schemeClr val="bg1"/>
                  </a:solidFill>
                </a:rPr>
                <a:t>50%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601323" y="1316766"/>
            <a:ext cx="1428965" cy="1378649"/>
            <a:chOff x="5814064" y="2222232"/>
            <a:chExt cx="1434962" cy="1384435"/>
          </a:xfrm>
        </p:grpSpPr>
        <p:sp>
          <p:nvSpPr>
            <p:cNvPr id="50" name="Freeform 32"/>
            <p:cNvSpPr>
              <a:spLocks/>
            </p:cNvSpPr>
            <p:nvPr/>
          </p:nvSpPr>
          <p:spPr bwMode="auto">
            <a:xfrm>
              <a:off x="5814064" y="2222232"/>
              <a:ext cx="1057694" cy="1384435"/>
            </a:xfrm>
            <a:custGeom>
              <a:avLst/>
              <a:gdLst>
                <a:gd name="T0" fmla="*/ 296 w 296"/>
                <a:gd name="T1" fmla="*/ 366 h 387"/>
                <a:gd name="T2" fmla="*/ 296 w 296"/>
                <a:gd name="T3" fmla="*/ 22 h 387"/>
                <a:gd name="T4" fmla="*/ 274 w 296"/>
                <a:gd name="T5" fmla="*/ 0 h 387"/>
                <a:gd name="T6" fmla="*/ 21 w 296"/>
                <a:gd name="T7" fmla="*/ 0 h 387"/>
                <a:gd name="T8" fmla="*/ 0 w 296"/>
                <a:gd name="T9" fmla="*/ 22 h 387"/>
                <a:gd name="T10" fmla="*/ 0 w 296"/>
                <a:gd name="T11" fmla="*/ 366 h 387"/>
                <a:gd name="T12" fmla="*/ 21 w 296"/>
                <a:gd name="T13" fmla="*/ 387 h 387"/>
                <a:gd name="T14" fmla="*/ 274 w 296"/>
                <a:gd name="T15" fmla="*/ 387 h 387"/>
                <a:gd name="T16" fmla="*/ 296 w 296"/>
                <a:gd name="T17" fmla="*/ 366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6" h="387">
                  <a:moveTo>
                    <a:pt x="296" y="366"/>
                  </a:moveTo>
                  <a:cubicBezTo>
                    <a:pt x="296" y="22"/>
                    <a:pt x="296" y="22"/>
                    <a:pt x="296" y="22"/>
                  </a:cubicBezTo>
                  <a:cubicBezTo>
                    <a:pt x="296" y="10"/>
                    <a:pt x="286" y="0"/>
                    <a:pt x="27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0" y="378"/>
                    <a:pt x="9" y="387"/>
                    <a:pt x="21" y="387"/>
                  </a:cubicBezTo>
                  <a:cubicBezTo>
                    <a:pt x="274" y="387"/>
                    <a:pt x="274" y="387"/>
                    <a:pt x="274" y="387"/>
                  </a:cubicBezTo>
                  <a:cubicBezTo>
                    <a:pt x="286" y="387"/>
                    <a:pt x="296" y="378"/>
                    <a:pt x="296" y="366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3"/>
            <p:cNvSpPr>
              <a:spLocks/>
            </p:cNvSpPr>
            <p:nvPr/>
          </p:nvSpPr>
          <p:spPr bwMode="auto">
            <a:xfrm>
              <a:off x="6356385" y="2390654"/>
              <a:ext cx="414321" cy="1054326"/>
            </a:xfrm>
            <a:custGeom>
              <a:avLst/>
              <a:gdLst>
                <a:gd name="T0" fmla="*/ 122 w 123"/>
                <a:gd name="T1" fmla="*/ 246 h 313"/>
                <a:gd name="T2" fmla="*/ 123 w 123"/>
                <a:gd name="T3" fmla="*/ 248 h 313"/>
                <a:gd name="T4" fmla="*/ 123 w 123"/>
                <a:gd name="T5" fmla="*/ 0 h 313"/>
                <a:gd name="T6" fmla="*/ 0 w 123"/>
                <a:gd name="T7" fmla="*/ 0 h 313"/>
                <a:gd name="T8" fmla="*/ 0 w 123"/>
                <a:gd name="T9" fmla="*/ 313 h 313"/>
                <a:gd name="T10" fmla="*/ 56 w 123"/>
                <a:gd name="T11" fmla="*/ 313 h 313"/>
                <a:gd name="T12" fmla="*/ 122 w 123"/>
                <a:gd name="T13" fmla="*/ 24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313">
                  <a:moveTo>
                    <a:pt x="122" y="246"/>
                  </a:moveTo>
                  <a:lnTo>
                    <a:pt x="123" y="248"/>
                  </a:lnTo>
                  <a:lnTo>
                    <a:pt x="123" y="0"/>
                  </a:lnTo>
                  <a:lnTo>
                    <a:pt x="0" y="0"/>
                  </a:lnTo>
                  <a:lnTo>
                    <a:pt x="0" y="313"/>
                  </a:lnTo>
                  <a:lnTo>
                    <a:pt x="56" y="313"/>
                  </a:lnTo>
                  <a:lnTo>
                    <a:pt x="122" y="246"/>
                  </a:lnTo>
                  <a:close/>
                </a:path>
              </a:pathLst>
            </a:cu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34"/>
            <p:cNvSpPr>
              <a:spLocks noChangeArrowheads="1"/>
            </p:cNvSpPr>
            <p:nvPr/>
          </p:nvSpPr>
          <p:spPr bwMode="auto">
            <a:xfrm>
              <a:off x="5942065" y="2390654"/>
              <a:ext cx="414321" cy="105432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5"/>
            <p:cNvSpPr>
              <a:spLocks noEditPoints="1"/>
            </p:cNvSpPr>
            <p:nvPr/>
          </p:nvSpPr>
          <p:spPr bwMode="auto">
            <a:xfrm>
              <a:off x="6006065" y="2525392"/>
              <a:ext cx="158318" cy="784851"/>
            </a:xfrm>
            <a:custGeom>
              <a:avLst/>
              <a:gdLst>
                <a:gd name="T0" fmla="*/ 12 w 44"/>
                <a:gd name="T1" fmla="*/ 0 h 220"/>
                <a:gd name="T2" fmla="*/ 0 w 44"/>
                <a:gd name="T3" fmla="*/ 32 h 220"/>
                <a:gd name="T4" fmla="*/ 32 w 44"/>
                <a:gd name="T5" fmla="*/ 44 h 220"/>
                <a:gd name="T6" fmla="*/ 44 w 44"/>
                <a:gd name="T7" fmla="*/ 12 h 220"/>
                <a:gd name="T8" fmla="*/ 37 w 44"/>
                <a:gd name="T9" fmla="*/ 32 h 220"/>
                <a:gd name="T10" fmla="*/ 12 w 44"/>
                <a:gd name="T11" fmla="*/ 37 h 220"/>
                <a:gd name="T12" fmla="*/ 8 w 44"/>
                <a:gd name="T13" fmla="*/ 12 h 220"/>
                <a:gd name="T14" fmla="*/ 32 w 44"/>
                <a:gd name="T15" fmla="*/ 7 h 220"/>
                <a:gd name="T16" fmla="*/ 37 w 44"/>
                <a:gd name="T17" fmla="*/ 32 h 220"/>
                <a:gd name="T18" fmla="*/ 12 w 44"/>
                <a:gd name="T19" fmla="*/ 59 h 220"/>
                <a:gd name="T20" fmla="*/ 0 w 44"/>
                <a:gd name="T21" fmla="*/ 91 h 220"/>
                <a:gd name="T22" fmla="*/ 32 w 44"/>
                <a:gd name="T23" fmla="*/ 103 h 220"/>
                <a:gd name="T24" fmla="*/ 44 w 44"/>
                <a:gd name="T25" fmla="*/ 71 h 220"/>
                <a:gd name="T26" fmla="*/ 37 w 44"/>
                <a:gd name="T27" fmla="*/ 91 h 220"/>
                <a:gd name="T28" fmla="*/ 12 w 44"/>
                <a:gd name="T29" fmla="*/ 95 h 220"/>
                <a:gd name="T30" fmla="*/ 8 w 44"/>
                <a:gd name="T31" fmla="*/ 71 h 220"/>
                <a:gd name="T32" fmla="*/ 32 w 44"/>
                <a:gd name="T33" fmla="*/ 66 h 220"/>
                <a:gd name="T34" fmla="*/ 37 w 44"/>
                <a:gd name="T35" fmla="*/ 91 h 220"/>
                <a:gd name="T36" fmla="*/ 12 w 44"/>
                <a:gd name="T37" fmla="*/ 117 h 220"/>
                <a:gd name="T38" fmla="*/ 0 w 44"/>
                <a:gd name="T39" fmla="*/ 149 h 220"/>
                <a:gd name="T40" fmla="*/ 32 w 44"/>
                <a:gd name="T41" fmla="*/ 161 h 220"/>
                <a:gd name="T42" fmla="*/ 44 w 44"/>
                <a:gd name="T43" fmla="*/ 129 h 220"/>
                <a:gd name="T44" fmla="*/ 37 w 44"/>
                <a:gd name="T45" fmla="*/ 149 h 220"/>
                <a:gd name="T46" fmla="*/ 12 w 44"/>
                <a:gd name="T47" fmla="*/ 154 h 220"/>
                <a:gd name="T48" fmla="*/ 8 w 44"/>
                <a:gd name="T49" fmla="*/ 129 h 220"/>
                <a:gd name="T50" fmla="*/ 32 w 44"/>
                <a:gd name="T51" fmla="*/ 125 h 220"/>
                <a:gd name="T52" fmla="*/ 37 w 44"/>
                <a:gd name="T53" fmla="*/ 149 h 220"/>
                <a:gd name="T54" fmla="*/ 12 w 44"/>
                <a:gd name="T55" fmla="*/ 176 h 220"/>
                <a:gd name="T56" fmla="*/ 0 w 44"/>
                <a:gd name="T57" fmla="*/ 208 h 220"/>
                <a:gd name="T58" fmla="*/ 32 w 44"/>
                <a:gd name="T59" fmla="*/ 220 h 220"/>
                <a:gd name="T60" fmla="*/ 44 w 44"/>
                <a:gd name="T61" fmla="*/ 188 h 220"/>
                <a:gd name="T62" fmla="*/ 37 w 44"/>
                <a:gd name="T63" fmla="*/ 208 h 220"/>
                <a:gd name="T64" fmla="*/ 12 w 44"/>
                <a:gd name="T65" fmla="*/ 213 h 220"/>
                <a:gd name="T66" fmla="*/ 8 w 44"/>
                <a:gd name="T67" fmla="*/ 188 h 220"/>
                <a:gd name="T68" fmla="*/ 32 w 44"/>
                <a:gd name="T69" fmla="*/ 183 h 220"/>
                <a:gd name="T70" fmla="*/ 37 w 44"/>
                <a:gd name="T71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220">
                  <a:moveTo>
                    <a:pt x="3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9"/>
                    <a:pt x="6" y="44"/>
                    <a:pt x="1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9" y="44"/>
                    <a:pt x="44" y="39"/>
                    <a:pt x="44" y="3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5"/>
                    <a:pt x="39" y="0"/>
                    <a:pt x="32" y="0"/>
                  </a:cubicBezTo>
                  <a:close/>
                  <a:moveTo>
                    <a:pt x="37" y="32"/>
                  </a:moveTo>
                  <a:cubicBezTo>
                    <a:pt x="37" y="35"/>
                    <a:pt x="35" y="37"/>
                    <a:pt x="3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0" y="37"/>
                    <a:pt x="8" y="35"/>
                    <a:pt x="8" y="3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9"/>
                    <a:pt x="10" y="7"/>
                    <a:pt x="1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5" y="7"/>
                    <a:pt x="37" y="9"/>
                    <a:pt x="37" y="12"/>
                  </a:cubicBezTo>
                  <a:lnTo>
                    <a:pt x="37" y="32"/>
                  </a:lnTo>
                  <a:close/>
                  <a:moveTo>
                    <a:pt x="32" y="59"/>
                  </a:moveTo>
                  <a:cubicBezTo>
                    <a:pt x="12" y="59"/>
                    <a:pt x="12" y="59"/>
                    <a:pt x="12" y="59"/>
                  </a:cubicBezTo>
                  <a:cubicBezTo>
                    <a:pt x="6" y="59"/>
                    <a:pt x="0" y="64"/>
                    <a:pt x="0" y="7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7"/>
                    <a:pt x="6" y="103"/>
                    <a:pt x="12" y="103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39" y="103"/>
                    <a:pt x="44" y="97"/>
                    <a:pt x="44" y="91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4" y="64"/>
                    <a:pt x="39" y="59"/>
                    <a:pt x="32" y="59"/>
                  </a:cubicBezTo>
                  <a:close/>
                  <a:moveTo>
                    <a:pt x="37" y="91"/>
                  </a:moveTo>
                  <a:cubicBezTo>
                    <a:pt x="37" y="93"/>
                    <a:pt x="35" y="95"/>
                    <a:pt x="32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0" y="95"/>
                    <a:pt x="8" y="93"/>
                    <a:pt x="8" y="9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68"/>
                    <a:pt x="10" y="66"/>
                    <a:pt x="12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5" y="66"/>
                    <a:pt x="37" y="68"/>
                    <a:pt x="37" y="71"/>
                  </a:cubicBezTo>
                  <a:lnTo>
                    <a:pt x="37" y="91"/>
                  </a:lnTo>
                  <a:close/>
                  <a:moveTo>
                    <a:pt x="32" y="117"/>
                  </a:moveTo>
                  <a:cubicBezTo>
                    <a:pt x="12" y="117"/>
                    <a:pt x="12" y="117"/>
                    <a:pt x="12" y="117"/>
                  </a:cubicBezTo>
                  <a:cubicBezTo>
                    <a:pt x="6" y="117"/>
                    <a:pt x="0" y="123"/>
                    <a:pt x="0" y="12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6"/>
                    <a:pt x="6" y="161"/>
                    <a:pt x="12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9" y="161"/>
                    <a:pt x="44" y="156"/>
                    <a:pt x="44" y="14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4" y="123"/>
                    <a:pt x="39" y="117"/>
                    <a:pt x="32" y="117"/>
                  </a:cubicBezTo>
                  <a:close/>
                  <a:moveTo>
                    <a:pt x="37" y="149"/>
                  </a:moveTo>
                  <a:cubicBezTo>
                    <a:pt x="37" y="152"/>
                    <a:pt x="35" y="154"/>
                    <a:pt x="32" y="154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0" y="154"/>
                    <a:pt x="8" y="152"/>
                    <a:pt x="8" y="149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8" y="127"/>
                    <a:pt x="10" y="125"/>
                    <a:pt x="12" y="125"/>
                  </a:cubicBezTo>
                  <a:cubicBezTo>
                    <a:pt x="32" y="125"/>
                    <a:pt x="32" y="125"/>
                    <a:pt x="32" y="125"/>
                  </a:cubicBezTo>
                  <a:cubicBezTo>
                    <a:pt x="35" y="125"/>
                    <a:pt x="37" y="127"/>
                    <a:pt x="37" y="129"/>
                  </a:cubicBezTo>
                  <a:lnTo>
                    <a:pt x="37" y="149"/>
                  </a:lnTo>
                  <a:close/>
                  <a:moveTo>
                    <a:pt x="32" y="176"/>
                  </a:moveTo>
                  <a:cubicBezTo>
                    <a:pt x="12" y="176"/>
                    <a:pt x="12" y="176"/>
                    <a:pt x="12" y="176"/>
                  </a:cubicBezTo>
                  <a:cubicBezTo>
                    <a:pt x="6" y="176"/>
                    <a:pt x="0" y="181"/>
                    <a:pt x="0" y="18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15"/>
                    <a:pt x="6" y="220"/>
                    <a:pt x="12" y="220"/>
                  </a:cubicBezTo>
                  <a:cubicBezTo>
                    <a:pt x="32" y="220"/>
                    <a:pt x="32" y="220"/>
                    <a:pt x="32" y="220"/>
                  </a:cubicBezTo>
                  <a:cubicBezTo>
                    <a:pt x="39" y="220"/>
                    <a:pt x="44" y="215"/>
                    <a:pt x="44" y="20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81"/>
                    <a:pt x="39" y="176"/>
                    <a:pt x="32" y="176"/>
                  </a:cubicBezTo>
                  <a:close/>
                  <a:moveTo>
                    <a:pt x="37" y="208"/>
                  </a:moveTo>
                  <a:cubicBezTo>
                    <a:pt x="37" y="211"/>
                    <a:pt x="35" y="213"/>
                    <a:pt x="32" y="213"/>
                  </a:cubicBezTo>
                  <a:cubicBezTo>
                    <a:pt x="12" y="213"/>
                    <a:pt x="12" y="213"/>
                    <a:pt x="12" y="213"/>
                  </a:cubicBezTo>
                  <a:cubicBezTo>
                    <a:pt x="10" y="213"/>
                    <a:pt x="8" y="211"/>
                    <a:pt x="8" y="208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8" y="185"/>
                    <a:pt x="10" y="183"/>
                    <a:pt x="1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5" y="183"/>
                    <a:pt x="37" y="185"/>
                    <a:pt x="37" y="188"/>
                  </a:cubicBezTo>
                  <a:lnTo>
                    <a:pt x="37" y="20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6"/>
            <p:cNvSpPr>
              <a:spLocks noEditPoints="1"/>
            </p:cNvSpPr>
            <p:nvPr/>
          </p:nvSpPr>
          <p:spPr bwMode="auto">
            <a:xfrm>
              <a:off x="6225015" y="2663500"/>
              <a:ext cx="454742" cy="640005"/>
            </a:xfrm>
            <a:custGeom>
              <a:avLst/>
              <a:gdLst>
                <a:gd name="T0" fmla="*/ 135 w 135"/>
                <a:gd name="T1" fmla="*/ 0 h 190"/>
                <a:gd name="T2" fmla="*/ 135 w 135"/>
                <a:gd name="T3" fmla="*/ 3 h 190"/>
                <a:gd name="T4" fmla="*/ 0 w 135"/>
                <a:gd name="T5" fmla="*/ 3 h 190"/>
                <a:gd name="T6" fmla="*/ 0 w 135"/>
                <a:gd name="T7" fmla="*/ 0 h 190"/>
                <a:gd name="T8" fmla="*/ 135 w 135"/>
                <a:gd name="T9" fmla="*/ 0 h 190"/>
                <a:gd name="T10" fmla="*/ 0 w 135"/>
                <a:gd name="T11" fmla="*/ 66 h 190"/>
                <a:gd name="T12" fmla="*/ 135 w 135"/>
                <a:gd name="T13" fmla="*/ 66 h 190"/>
                <a:gd name="T14" fmla="*/ 135 w 135"/>
                <a:gd name="T15" fmla="*/ 62 h 190"/>
                <a:gd name="T16" fmla="*/ 0 w 135"/>
                <a:gd name="T17" fmla="*/ 62 h 190"/>
                <a:gd name="T18" fmla="*/ 0 w 135"/>
                <a:gd name="T19" fmla="*/ 66 h 190"/>
                <a:gd name="T20" fmla="*/ 0 w 135"/>
                <a:gd name="T21" fmla="*/ 127 h 190"/>
                <a:gd name="T22" fmla="*/ 135 w 135"/>
                <a:gd name="T23" fmla="*/ 127 h 190"/>
                <a:gd name="T24" fmla="*/ 135 w 135"/>
                <a:gd name="T25" fmla="*/ 124 h 190"/>
                <a:gd name="T26" fmla="*/ 0 w 135"/>
                <a:gd name="T27" fmla="*/ 124 h 190"/>
                <a:gd name="T28" fmla="*/ 0 w 135"/>
                <a:gd name="T29" fmla="*/ 127 h 190"/>
                <a:gd name="T30" fmla="*/ 0 w 135"/>
                <a:gd name="T31" fmla="*/ 190 h 190"/>
                <a:gd name="T32" fmla="*/ 135 w 135"/>
                <a:gd name="T33" fmla="*/ 190 h 190"/>
                <a:gd name="T34" fmla="*/ 135 w 135"/>
                <a:gd name="T35" fmla="*/ 186 h 190"/>
                <a:gd name="T36" fmla="*/ 0 w 135"/>
                <a:gd name="T37" fmla="*/ 186 h 190"/>
                <a:gd name="T38" fmla="*/ 0 w 135"/>
                <a:gd name="T39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5" h="190">
                  <a:moveTo>
                    <a:pt x="135" y="0"/>
                  </a:moveTo>
                  <a:lnTo>
                    <a:pt x="135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135" y="0"/>
                  </a:lnTo>
                  <a:close/>
                  <a:moveTo>
                    <a:pt x="0" y="66"/>
                  </a:moveTo>
                  <a:lnTo>
                    <a:pt x="135" y="66"/>
                  </a:lnTo>
                  <a:lnTo>
                    <a:pt x="135" y="62"/>
                  </a:lnTo>
                  <a:lnTo>
                    <a:pt x="0" y="62"/>
                  </a:lnTo>
                  <a:lnTo>
                    <a:pt x="0" y="66"/>
                  </a:lnTo>
                  <a:close/>
                  <a:moveTo>
                    <a:pt x="0" y="127"/>
                  </a:moveTo>
                  <a:lnTo>
                    <a:pt x="135" y="127"/>
                  </a:lnTo>
                  <a:lnTo>
                    <a:pt x="135" y="124"/>
                  </a:lnTo>
                  <a:lnTo>
                    <a:pt x="0" y="124"/>
                  </a:lnTo>
                  <a:lnTo>
                    <a:pt x="0" y="127"/>
                  </a:lnTo>
                  <a:close/>
                  <a:moveTo>
                    <a:pt x="0" y="190"/>
                  </a:moveTo>
                  <a:lnTo>
                    <a:pt x="135" y="190"/>
                  </a:lnTo>
                  <a:lnTo>
                    <a:pt x="135" y="186"/>
                  </a:lnTo>
                  <a:lnTo>
                    <a:pt x="0" y="186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7"/>
            <p:cNvSpPr>
              <a:spLocks/>
            </p:cNvSpPr>
            <p:nvPr/>
          </p:nvSpPr>
          <p:spPr bwMode="auto">
            <a:xfrm>
              <a:off x="6545017" y="3219293"/>
              <a:ext cx="222318" cy="225687"/>
            </a:xfrm>
            <a:custGeom>
              <a:avLst/>
              <a:gdLst>
                <a:gd name="T0" fmla="*/ 66 w 66"/>
                <a:gd name="T1" fmla="*/ 0 h 67"/>
                <a:gd name="T2" fmla="*/ 0 w 66"/>
                <a:gd name="T3" fmla="*/ 0 h 67"/>
                <a:gd name="T4" fmla="*/ 0 w 66"/>
                <a:gd name="T5" fmla="*/ 67 h 67"/>
                <a:gd name="T6" fmla="*/ 66 w 66"/>
                <a:gd name="T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67">
                  <a:moveTo>
                    <a:pt x="66" y="0"/>
                  </a:moveTo>
                  <a:lnTo>
                    <a:pt x="0" y="0"/>
                  </a:lnTo>
                  <a:lnTo>
                    <a:pt x="0" y="67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8"/>
            <p:cNvSpPr>
              <a:spLocks/>
            </p:cNvSpPr>
            <p:nvPr/>
          </p:nvSpPr>
          <p:spPr bwMode="auto">
            <a:xfrm>
              <a:off x="6457437" y="3071081"/>
              <a:ext cx="111161" cy="151582"/>
            </a:xfrm>
            <a:custGeom>
              <a:avLst/>
              <a:gdLst>
                <a:gd name="T0" fmla="*/ 23 w 31"/>
                <a:gd name="T1" fmla="*/ 7 h 42"/>
                <a:gd name="T2" fmla="*/ 6 w 31"/>
                <a:gd name="T3" fmla="*/ 4 h 42"/>
                <a:gd name="T4" fmla="*/ 0 w 31"/>
                <a:gd name="T5" fmla="*/ 33 h 42"/>
                <a:gd name="T6" fmla="*/ 9 w 31"/>
                <a:gd name="T7" fmla="*/ 42 h 42"/>
                <a:gd name="T8" fmla="*/ 27 w 31"/>
                <a:gd name="T9" fmla="*/ 24 h 42"/>
                <a:gd name="T10" fmla="*/ 23 w 31"/>
                <a:gd name="T11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42">
                  <a:moveTo>
                    <a:pt x="23" y="7"/>
                  </a:moveTo>
                  <a:cubicBezTo>
                    <a:pt x="17" y="1"/>
                    <a:pt x="10" y="0"/>
                    <a:pt x="6" y="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31" y="21"/>
                    <a:pt x="29" y="13"/>
                    <a:pt x="23" y="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9"/>
            <p:cNvSpPr>
              <a:spLocks/>
            </p:cNvSpPr>
            <p:nvPr/>
          </p:nvSpPr>
          <p:spPr bwMode="auto">
            <a:xfrm>
              <a:off x="6487754" y="3145187"/>
              <a:ext cx="151582" cy="107790"/>
            </a:xfrm>
            <a:custGeom>
              <a:avLst/>
              <a:gdLst>
                <a:gd name="T0" fmla="*/ 35 w 42"/>
                <a:gd name="T1" fmla="*/ 7 h 30"/>
                <a:gd name="T2" fmla="*/ 18 w 42"/>
                <a:gd name="T3" fmla="*/ 3 h 30"/>
                <a:gd name="T4" fmla="*/ 0 w 42"/>
                <a:gd name="T5" fmla="*/ 21 h 30"/>
                <a:gd name="T6" fmla="*/ 9 w 42"/>
                <a:gd name="T7" fmla="*/ 30 h 30"/>
                <a:gd name="T8" fmla="*/ 39 w 42"/>
                <a:gd name="T9" fmla="*/ 24 h 30"/>
                <a:gd name="T10" fmla="*/ 35 w 42"/>
                <a:gd name="T11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0">
                  <a:moveTo>
                    <a:pt x="35" y="7"/>
                  </a:moveTo>
                  <a:cubicBezTo>
                    <a:pt x="29" y="1"/>
                    <a:pt x="22" y="0"/>
                    <a:pt x="18" y="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2" y="20"/>
                    <a:pt x="41" y="13"/>
                    <a:pt x="35" y="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40"/>
            <p:cNvSpPr>
              <a:spLocks/>
            </p:cNvSpPr>
            <p:nvPr/>
          </p:nvSpPr>
          <p:spPr bwMode="auto">
            <a:xfrm>
              <a:off x="6443964" y="3188978"/>
              <a:ext cx="43791" cy="80843"/>
            </a:xfrm>
            <a:custGeom>
              <a:avLst/>
              <a:gdLst>
                <a:gd name="T0" fmla="*/ 4 w 13"/>
                <a:gd name="T1" fmla="*/ 0 h 24"/>
                <a:gd name="T2" fmla="*/ 0 w 13"/>
                <a:gd name="T3" fmla="*/ 24 h 24"/>
                <a:gd name="T4" fmla="*/ 13 w 13"/>
                <a:gd name="T5" fmla="*/ 10 h 24"/>
                <a:gd name="T6" fmla="*/ 4 w 13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4">
                  <a:moveTo>
                    <a:pt x="4" y="0"/>
                  </a:moveTo>
                  <a:lnTo>
                    <a:pt x="0" y="24"/>
                  </a:lnTo>
                  <a:lnTo>
                    <a:pt x="13" y="1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1"/>
            <p:cNvSpPr>
              <a:spLocks/>
            </p:cNvSpPr>
            <p:nvPr/>
          </p:nvSpPr>
          <p:spPr bwMode="auto">
            <a:xfrm>
              <a:off x="6443964" y="3222663"/>
              <a:ext cx="77476" cy="47159"/>
            </a:xfrm>
            <a:custGeom>
              <a:avLst/>
              <a:gdLst>
                <a:gd name="T0" fmla="*/ 13 w 23"/>
                <a:gd name="T1" fmla="*/ 0 h 14"/>
                <a:gd name="T2" fmla="*/ 0 w 23"/>
                <a:gd name="T3" fmla="*/ 14 h 14"/>
                <a:gd name="T4" fmla="*/ 23 w 23"/>
                <a:gd name="T5" fmla="*/ 9 h 14"/>
                <a:gd name="T6" fmla="*/ 13 w 23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4">
                  <a:moveTo>
                    <a:pt x="13" y="0"/>
                  </a:moveTo>
                  <a:lnTo>
                    <a:pt x="0" y="14"/>
                  </a:lnTo>
                  <a:lnTo>
                    <a:pt x="23" y="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2"/>
            <p:cNvSpPr>
              <a:spLocks/>
            </p:cNvSpPr>
            <p:nvPr/>
          </p:nvSpPr>
          <p:spPr bwMode="auto">
            <a:xfrm>
              <a:off x="6477649" y="2636551"/>
              <a:ext cx="522111" cy="522111"/>
            </a:xfrm>
            <a:custGeom>
              <a:avLst/>
              <a:gdLst>
                <a:gd name="T0" fmla="*/ 125 w 146"/>
                <a:gd name="T1" fmla="*/ 0 h 146"/>
                <a:gd name="T2" fmla="*/ 0 w 146"/>
                <a:gd name="T3" fmla="*/ 126 h 146"/>
                <a:gd name="T4" fmla="*/ 17 w 146"/>
                <a:gd name="T5" fmla="*/ 129 h 146"/>
                <a:gd name="T6" fmla="*/ 21 w 146"/>
                <a:gd name="T7" fmla="*/ 146 h 146"/>
                <a:gd name="T8" fmla="*/ 146 w 146"/>
                <a:gd name="T9" fmla="*/ 21 h 146"/>
                <a:gd name="T10" fmla="*/ 125 w 146"/>
                <a:gd name="T1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46">
                  <a:moveTo>
                    <a:pt x="125" y="0"/>
                  </a:moveTo>
                  <a:cubicBezTo>
                    <a:pt x="0" y="126"/>
                    <a:pt x="0" y="126"/>
                    <a:pt x="0" y="126"/>
                  </a:cubicBezTo>
                  <a:cubicBezTo>
                    <a:pt x="4" y="122"/>
                    <a:pt x="11" y="123"/>
                    <a:pt x="17" y="129"/>
                  </a:cubicBezTo>
                  <a:cubicBezTo>
                    <a:pt x="23" y="135"/>
                    <a:pt x="25" y="143"/>
                    <a:pt x="21" y="146"/>
                  </a:cubicBezTo>
                  <a:cubicBezTo>
                    <a:pt x="146" y="21"/>
                    <a:pt x="146" y="21"/>
                    <a:pt x="146" y="21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43"/>
            <p:cNvSpPr>
              <a:spLocks/>
            </p:cNvSpPr>
            <p:nvPr/>
          </p:nvSpPr>
          <p:spPr bwMode="auto">
            <a:xfrm>
              <a:off x="6551755" y="2710658"/>
              <a:ext cx="522111" cy="522111"/>
            </a:xfrm>
            <a:custGeom>
              <a:avLst/>
              <a:gdLst>
                <a:gd name="T0" fmla="*/ 125 w 146"/>
                <a:gd name="T1" fmla="*/ 0 h 146"/>
                <a:gd name="T2" fmla="*/ 0 w 146"/>
                <a:gd name="T3" fmla="*/ 125 h 146"/>
                <a:gd name="T4" fmla="*/ 17 w 146"/>
                <a:gd name="T5" fmla="*/ 129 h 146"/>
                <a:gd name="T6" fmla="*/ 21 w 146"/>
                <a:gd name="T7" fmla="*/ 146 h 146"/>
                <a:gd name="T8" fmla="*/ 146 w 146"/>
                <a:gd name="T9" fmla="*/ 21 h 146"/>
                <a:gd name="T10" fmla="*/ 125 w 146"/>
                <a:gd name="T1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146">
                  <a:moveTo>
                    <a:pt x="125" y="0"/>
                  </a:moveTo>
                  <a:cubicBezTo>
                    <a:pt x="0" y="125"/>
                    <a:pt x="0" y="125"/>
                    <a:pt x="0" y="125"/>
                  </a:cubicBezTo>
                  <a:cubicBezTo>
                    <a:pt x="4" y="122"/>
                    <a:pt x="11" y="123"/>
                    <a:pt x="17" y="129"/>
                  </a:cubicBezTo>
                  <a:cubicBezTo>
                    <a:pt x="23" y="135"/>
                    <a:pt x="24" y="142"/>
                    <a:pt x="21" y="146"/>
                  </a:cubicBezTo>
                  <a:cubicBezTo>
                    <a:pt x="146" y="21"/>
                    <a:pt x="146" y="21"/>
                    <a:pt x="146" y="21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44"/>
            <p:cNvSpPr>
              <a:spLocks/>
            </p:cNvSpPr>
            <p:nvPr/>
          </p:nvSpPr>
          <p:spPr bwMode="auto">
            <a:xfrm>
              <a:off x="6945864" y="2458023"/>
              <a:ext cx="242529" cy="229055"/>
            </a:xfrm>
            <a:custGeom>
              <a:avLst/>
              <a:gdLst>
                <a:gd name="T0" fmla="*/ 72 w 72"/>
                <a:gd name="T1" fmla="*/ 19 h 68"/>
                <a:gd name="T2" fmla="*/ 54 w 72"/>
                <a:gd name="T3" fmla="*/ 0 h 68"/>
                <a:gd name="T4" fmla="*/ 46 w 72"/>
                <a:gd name="T5" fmla="*/ 0 h 68"/>
                <a:gd name="T6" fmla="*/ 0 w 72"/>
                <a:gd name="T7" fmla="*/ 46 h 68"/>
                <a:gd name="T8" fmla="*/ 22 w 72"/>
                <a:gd name="T9" fmla="*/ 68 h 68"/>
                <a:gd name="T10" fmla="*/ 72 w 72"/>
                <a:gd name="T11" fmla="*/ 1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68">
                  <a:moveTo>
                    <a:pt x="72" y="19"/>
                  </a:moveTo>
                  <a:lnTo>
                    <a:pt x="54" y="0"/>
                  </a:lnTo>
                  <a:lnTo>
                    <a:pt x="46" y="0"/>
                  </a:lnTo>
                  <a:lnTo>
                    <a:pt x="0" y="46"/>
                  </a:lnTo>
                  <a:lnTo>
                    <a:pt x="22" y="68"/>
                  </a:lnTo>
                  <a:lnTo>
                    <a:pt x="72" y="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45"/>
            <p:cNvSpPr>
              <a:spLocks/>
            </p:cNvSpPr>
            <p:nvPr/>
          </p:nvSpPr>
          <p:spPr bwMode="auto">
            <a:xfrm>
              <a:off x="7019971" y="2522025"/>
              <a:ext cx="229055" cy="242529"/>
            </a:xfrm>
            <a:custGeom>
              <a:avLst/>
              <a:gdLst>
                <a:gd name="T0" fmla="*/ 23 w 68"/>
                <a:gd name="T1" fmla="*/ 72 h 72"/>
                <a:gd name="T2" fmla="*/ 68 w 68"/>
                <a:gd name="T3" fmla="*/ 26 h 72"/>
                <a:gd name="T4" fmla="*/ 68 w 68"/>
                <a:gd name="T5" fmla="*/ 18 h 72"/>
                <a:gd name="T6" fmla="*/ 50 w 68"/>
                <a:gd name="T7" fmla="*/ 0 h 72"/>
                <a:gd name="T8" fmla="*/ 0 w 68"/>
                <a:gd name="T9" fmla="*/ 49 h 72"/>
                <a:gd name="T10" fmla="*/ 23 w 68"/>
                <a:gd name="T1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72">
                  <a:moveTo>
                    <a:pt x="23" y="72"/>
                  </a:moveTo>
                  <a:lnTo>
                    <a:pt x="68" y="26"/>
                  </a:lnTo>
                  <a:lnTo>
                    <a:pt x="68" y="18"/>
                  </a:lnTo>
                  <a:lnTo>
                    <a:pt x="50" y="0"/>
                  </a:lnTo>
                  <a:lnTo>
                    <a:pt x="0" y="49"/>
                  </a:lnTo>
                  <a:lnTo>
                    <a:pt x="23" y="7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6"/>
            <p:cNvSpPr>
              <a:spLocks/>
            </p:cNvSpPr>
            <p:nvPr/>
          </p:nvSpPr>
          <p:spPr bwMode="auto">
            <a:xfrm>
              <a:off x="6925653" y="2612972"/>
              <a:ext cx="94316" cy="97686"/>
            </a:xfrm>
            <a:custGeom>
              <a:avLst/>
              <a:gdLst>
                <a:gd name="T0" fmla="*/ 28 w 28"/>
                <a:gd name="T1" fmla="*/ 22 h 29"/>
                <a:gd name="T2" fmla="*/ 6 w 28"/>
                <a:gd name="T3" fmla="*/ 0 h 29"/>
                <a:gd name="T4" fmla="*/ 0 w 28"/>
                <a:gd name="T5" fmla="*/ 7 h 29"/>
                <a:gd name="T6" fmla="*/ 22 w 28"/>
                <a:gd name="T7" fmla="*/ 29 h 29"/>
                <a:gd name="T8" fmla="*/ 28 w 28"/>
                <a:gd name="T9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9">
                  <a:moveTo>
                    <a:pt x="28" y="22"/>
                  </a:moveTo>
                  <a:lnTo>
                    <a:pt x="6" y="0"/>
                  </a:lnTo>
                  <a:lnTo>
                    <a:pt x="0" y="7"/>
                  </a:lnTo>
                  <a:lnTo>
                    <a:pt x="22" y="29"/>
                  </a:lnTo>
                  <a:lnTo>
                    <a:pt x="28" y="22"/>
                  </a:lnTo>
                  <a:close/>
                </a:path>
              </a:pathLst>
            </a:custGeom>
            <a:solidFill>
              <a:schemeClr val="bg2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47"/>
            <p:cNvSpPr>
              <a:spLocks/>
            </p:cNvSpPr>
            <p:nvPr/>
          </p:nvSpPr>
          <p:spPr bwMode="auto">
            <a:xfrm>
              <a:off x="6999760" y="2687078"/>
              <a:ext cx="97686" cy="97686"/>
            </a:xfrm>
            <a:custGeom>
              <a:avLst/>
              <a:gdLst>
                <a:gd name="T0" fmla="*/ 0 w 29"/>
                <a:gd name="T1" fmla="*/ 7 h 29"/>
                <a:gd name="T2" fmla="*/ 22 w 29"/>
                <a:gd name="T3" fmla="*/ 29 h 29"/>
                <a:gd name="T4" fmla="*/ 29 w 29"/>
                <a:gd name="T5" fmla="*/ 23 h 29"/>
                <a:gd name="T6" fmla="*/ 6 w 29"/>
                <a:gd name="T7" fmla="*/ 0 h 29"/>
                <a:gd name="T8" fmla="*/ 0 w 29"/>
                <a:gd name="T9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0" y="7"/>
                  </a:moveTo>
                  <a:lnTo>
                    <a:pt x="22" y="29"/>
                  </a:lnTo>
                  <a:lnTo>
                    <a:pt x="29" y="23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 flipH="1" flipV="1">
            <a:off x="7311766" y="3735069"/>
            <a:ext cx="1385681" cy="853876"/>
            <a:chOff x="3914162" y="1846396"/>
            <a:chExt cx="1385681" cy="853876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4625677" y="2236859"/>
              <a:ext cx="674166" cy="463413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2177"/>
            <p:cNvGrpSpPr/>
            <p:nvPr/>
          </p:nvGrpSpPr>
          <p:grpSpPr>
            <a:xfrm flipH="1">
              <a:off x="3914162" y="1846396"/>
              <a:ext cx="716535" cy="783911"/>
              <a:chOff x="33076" y="-1"/>
              <a:chExt cx="3467959" cy="1461015"/>
            </a:xfrm>
          </p:grpSpPr>
          <p:sp>
            <p:nvSpPr>
              <p:cNvPr id="69" name="Shape 2175"/>
              <p:cNvSpPr/>
              <p:nvPr/>
            </p:nvSpPr>
            <p:spPr>
              <a:xfrm flipV="1">
                <a:off x="3488334" y="-1"/>
                <a:ext cx="1" cy="1461015"/>
              </a:xfrm>
              <a:prstGeom prst="line">
                <a:avLst/>
              </a:prstGeom>
              <a:noFill/>
              <a:ln w="12700" cap="flat">
                <a:solidFill>
                  <a:srgbClr val="C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>
                  <a:latin typeface="Source Sans Pro Light" panose="020B0403030403020204" pitchFamily="34" charset="0"/>
                </a:endParaRPr>
              </a:p>
            </p:txBody>
          </p:sp>
          <p:sp>
            <p:nvSpPr>
              <p:cNvPr id="70" name="Shape 2176"/>
              <p:cNvSpPr/>
              <p:nvPr/>
            </p:nvSpPr>
            <p:spPr>
              <a:xfrm flipH="1" flipV="1">
                <a:off x="33076" y="730508"/>
                <a:ext cx="3467959" cy="2"/>
              </a:xfrm>
              <a:prstGeom prst="line">
                <a:avLst/>
              </a:prstGeom>
              <a:noFill/>
              <a:ln w="12700" cap="flat">
                <a:solidFill>
                  <a:srgbClr val="C00000"/>
                </a:solidFill>
                <a:prstDash val="solid"/>
                <a:miter lim="400000"/>
                <a:tailEnd type="non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>
                  <a:latin typeface="Source Sans Pro Light" panose="020B0403030403020204" pitchFamily="34" charset="0"/>
                </a:endParaRPr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 flipV="1">
            <a:off x="2534515" y="2449996"/>
            <a:ext cx="1755343" cy="1084995"/>
            <a:chOff x="3914162" y="1846396"/>
            <a:chExt cx="1755343" cy="1084995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4625677" y="2236858"/>
              <a:ext cx="1043828" cy="694533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2177"/>
            <p:cNvGrpSpPr/>
            <p:nvPr/>
          </p:nvGrpSpPr>
          <p:grpSpPr>
            <a:xfrm flipH="1">
              <a:off x="3914162" y="1846396"/>
              <a:ext cx="716535" cy="783911"/>
              <a:chOff x="33076" y="-1"/>
              <a:chExt cx="3467959" cy="1461015"/>
            </a:xfrm>
          </p:grpSpPr>
          <p:sp>
            <p:nvSpPr>
              <p:cNvPr id="74" name="Shape 2175"/>
              <p:cNvSpPr/>
              <p:nvPr/>
            </p:nvSpPr>
            <p:spPr>
              <a:xfrm flipV="1">
                <a:off x="3488334" y="-1"/>
                <a:ext cx="1" cy="1461015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>
                  <a:latin typeface="Source Sans Pro Light" panose="020B0403030403020204" pitchFamily="34" charset="0"/>
                </a:endParaRPr>
              </a:p>
            </p:txBody>
          </p:sp>
          <p:sp>
            <p:nvSpPr>
              <p:cNvPr id="75" name="Shape 2176"/>
              <p:cNvSpPr/>
              <p:nvPr/>
            </p:nvSpPr>
            <p:spPr>
              <a:xfrm flipH="1" flipV="1">
                <a:off x="33076" y="730508"/>
                <a:ext cx="3467959" cy="2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400000"/>
                <a:tailEnd type="non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>
                  <a:latin typeface="Source Sans Pro Light" panose="020B0403030403020204" pitchFamily="34" charset="0"/>
                </a:endParaRPr>
              </a:p>
            </p:txBody>
          </p:sp>
        </p:grpSp>
      </p:grpSp>
      <p:grpSp>
        <p:nvGrpSpPr>
          <p:cNvPr id="76" name="Group 77"/>
          <p:cNvGrpSpPr/>
          <p:nvPr/>
        </p:nvGrpSpPr>
        <p:grpSpPr>
          <a:xfrm>
            <a:off x="8993275" y="3754605"/>
            <a:ext cx="1407571" cy="274172"/>
            <a:chOff x="1779379" y="1440041"/>
            <a:chExt cx="1237232" cy="240993"/>
          </a:xfrm>
          <a:solidFill>
            <a:srgbClr val="C00000"/>
          </a:solidFill>
        </p:grpSpPr>
        <p:sp>
          <p:nvSpPr>
            <p:cNvPr id="77" name="Rounded Rectangle 76"/>
            <p:cNvSpPr/>
            <p:nvPr/>
          </p:nvSpPr>
          <p:spPr>
            <a:xfrm>
              <a:off x="1779379" y="1440041"/>
              <a:ext cx="1237232" cy="240993"/>
            </a:xfrm>
            <a:prstGeom prst="round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" name="Text Placeholder 3"/>
            <p:cNvSpPr txBox="1">
              <a:spLocks/>
            </p:cNvSpPr>
            <p:nvPr/>
          </p:nvSpPr>
          <p:spPr>
            <a:xfrm>
              <a:off x="1870668" y="1465851"/>
              <a:ext cx="1054675" cy="189372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4377">
                <a:spcBef>
                  <a:spcPct val="20000"/>
                </a:spcBef>
                <a:defRPr/>
              </a:pPr>
              <a:r>
                <a:rPr lang="es-CO" b="1" dirty="0">
                  <a:solidFill>
                    <a:schemeClr val="bg1"/>
                  </a:solidFill>
                  <a:latin typeface="+mj-lt"/>
                </a:rPr>
                <a:t>CLIENTE OCULTO</a:t>
              </a:r>
              <a:endParaRPr lang="en-US" sz="18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79" name="Text Placeholder 3"/>
          <p:cNvSpPr txBox="1">
            <a:spLocks/>
          </p:cNvSpPr>
          <p:nvPr/>
        </p:nvSpPr>
        <p:spPr>
          <a:xfrm>
            <a:off x="8984851" y="4088432"/>
            <a:ext cx="1908052" cy="20518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es-CO" sz="1300" b="1" dirty="0">
                <a:solidFill>
                  <a:schemeClr val="tx1"/>
                </a:solidFill>
              </a:rPr>
              <a:t>NACIONAL: </a:t>
            </a:r>
            <a:r>
              <a:rPr lang="es-CO" sz="1300" b="1" dirty="0" smtClean="0">
                <a:solidFill>
                  <a:schemeClr val="tx1"/>
                </a:solidFill>
              </a:rPr>
              <a:t>2,57</a:t>
            </a:r>
            <a:endParaRPr lang="en-AU" sz="1300" b="1" dirty="0">
              <a:solidFill>
                <a:schemeClr val="tx1"/>
              </a:solidFill>
            </a:endParaRPr>
          </a:p>
        </p:txBody>
      </p:sp>
      <p:grpSp>
        <p:nvGrpSpPr>
          <p:cNvPr id="80" name="Group 77"/>
          <p:cNvGrpSpPr/>
          <p:nvPr/>
        </p:nvGrpSpPr>
        <p:grpSpPr>
          <a:xfrm>
            <a:off x="623391" y="2385654"/>
            <a:ext cx="1852324" cy="261401"/>
            <a:chOff x="1575989" y="1440041"/>
            <a:chExt cx="1628164" cy="229768"/>
          </a:xfrm>
        </p:grpSpPr>
        <p:sp>
          <p:nvSpPr>
            <p:cNvPr id="81" name="Rounded Rectangle 80"/>
            <p:cNvSpPr/>
            <p:nvPr/>
          </p:nvSpPr>
          <p:spPr>
            <a:xfrm>
              <a:off x="1575989" y="1440041"/>
              <a:ext cx="1628164" cy="22976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82" name="Text Placeholder 3"/>
            <p:cNvSpPr txBox="1">
              <a:spLocks/>
            </p:cNvSpPr>
            <p:nvPr/>
          </p:nvSpPr>
          <p:spPr>
            <a:xfrm>
              <a:off x="1603264" y="1465851"/>
              <a:ext cx="1589483" cy="189372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4377">
                <a:spcBef>
                  <a:spcPct val="20000"/>
                </a:spcBef>
                <a:defRPr/>
              </a:pPr>
              <a:r>
                <a:rPr lang="es-CO" b="1" dirty="0">
                  <a:solidFill>
                    <a:schemeClr val="bg1"/>
                  </a:solidFill>
                  <a:latin typeface="+mj-lt"/>
                </a:rPr>
                <a:t>INDICE PROMOTOR NETO</a:t>
              </a:r>
              <a:endParaRPr lang="en-US" sz="18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83" name="Text Placeholder 3"/>
          <p:cNvSpPr txBox="1">
            <a:spLocks/>
          </p:cNvSpPr>
          <p:nvPr/>
        </p:nvSpPr>
        <p:spPr>
          <a:xfrm>
            <a:off x="348263" y="2719484"/>
            <a:ext cx="1908052" cy="10259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es-CO" sz="1300" b="1" dirty="0">
                <a:solidFill>
                  <a:schemeClr val="tx1"/>
                </a:solidFill>
              </a:rPr>
              <a:t>GENERAL MP: 58%</a:t>
            </a:r>
          </a:p>
          <a:p>
            <a:pPr algn="r"/>
            <a:r>
              <a:rPr lang="es-CO" sz="1300" b="1" dirty="0">
                <a:solidFill>
                  <a:schemeClr val="tx1"/>
                </a:solidFill>
              </a:rPr>
              <a:t>MI: </a:t>
            </a:r>
            <a:r>
              <a:rPr lang="es-CO" sz="1300" b="1" dirty="0" smtClean="0">
                <a:solidFill>
                  <a:schemeClr val="tx1"/>
                </a:solidFill>
              </a:rPr>
              <a:t>63%</a:t>
            </a:r>
            <a:endParaRPr lang="es-CO" sz="1300" b="1" dirty="0">
              <a:solidFill>
                <a:schemeClr val="tx1"/>
              </a:solidFill>
            </a:endParaRPr>
          </a:p>
          <a:p>
            <a:pPr algn="r"/>
            <a:r>
              <a:rPr lang="es-CO" sz="1300" b="1" dirty="0">
                <a:solidFill>
                  <a:schemeClr val="tx1"/>
                </a:solidFill>
              </a:rPr>
              <a:t>CEM: </a:t>
            </a:r>
            <a:r>
              <a:rPr lang="es-CO" sz="1300" b="1" dirty="0" smtClean="0">
                <a:solidFill>
                  <a:schemeClr val="tx1"/>
                </a:solidFill>
              </a:rPr>
              <a:t>72%</a:t>
            </a:r>
            <a:endParaRPr lang="es-CO" sz="1300" b="1" dirty="0">
              <a:solidFill>
                <a:schemeClr val="tx1"/>
              </a:solidFill>
            </a:endParaRPr>
          </a:p>
          <a:p>
            <a:pPr algn="r"/>
            <a:r>
              <a:rPr lang="es-CO" sz="1300" b="1" dirty="0">
                <a:solidFill>
                  <a:schemeClr val="tx1"/>
                </a:solidFill>
              </a:rPr>
              <a:t>SAO: </a:t>
            </a:r>
            <a:r>
              <a:rPr lang="es-CO" sz="1300" b="1" dirty="0" smtClean="0">
                <a:solidFill>
                  <a:srgbClr val="FF0000"/>
                </a:solidFill>
              </a:rPr>
              <a:t>45</a:t>
            </a:r>
            <a:r>
              <a:rPr lang="es-CO" sz="1300" b="1" dirty="0" smtClean="0">
                <a:solidFill>
                  <a:schemeClr val="tx1"/>
                </a:solidFill>
              </a:rPr>
              <a:t>%</a:t>
            </a:r>
            <a:endParaRPr lang="es-CO" sz="1300" b="1" dirty="0">
              <a:solidFill>
                <a:schemeClr val="tx1"/>
              </a:solidFill>
            </a:endParaRPr>
          </a:p>
          <a:p>
            <a:pPr algn="r"/>
            <a:endParaRPr lang="en-AU" sz="1300" b="1" dirty="0">
              <a:solidFill>
                <a:schemeClr val="tx1"/>
              </a:solidFill>
            </a:endParaRPr>
          </a:p>
        </p:txBody>
      </p:sp>
      <p:grpSp>
        <p:nvGrpSpPr>
          <p:cNvPr id="84" name="Group 83"/>
          <p:cNvGrpSpPr/>
          <p:nvPr/>
        </p:nvGrpSpPr>
        <p:grpSpPr>
          <a:xfrm flipV="1">
            <a:off x="3475337" y="3799357"/>
            <a:ext cx="1385681" cy="853876"/>
            <a:chOff x="3914162" y="1846396"/>
            <a:chExt cx="1385681" cy="853876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4625677" y="2236859"/>
              <a:ext cx="674166" cy="463413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2177"/>
            <p:cNvGrpSpPr/>
            <p:nvPr/>
          </p:nvGrpSpPr>
          <p:grpSpPr>
            <a:xfrm flipH="1">
              <a:off x="3914162" y="1846396"/>
              <a:ext cx="716535" cy="783911"/>
              <a:chOff x="33076" y="-1"/>
              <a:chExt cx="3467959" cy="1461015"/>
            </a:xfrm>
          </p:grpSpPr>
          <p:sp>
            <p:nvSpPr>
              <p:cNvPr id="87" name="Shape 2175"/>
              <p:cNvSpPr/>
              <p:nvPr/>
            </p:nvSpPr>
            <p:spPr>
              <a:xfrm flipV="1">
                <a:off x="3488334" y="-1"/>
                <a:ext cx="1" cy="1461015"/>
              </a:xfrm>
              <a:prstGeom prst="line">
                <a:avLst/>
              </a:prstGeom>
              <a:noFill/>
              <a:ln w="12700" cap="flat">
                <a:solidFill>
                  <a:schemeClr val="accent2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>
                  <a:latin typeface="Source Sans Pro Light" panose="020B0403030403020204" pitchFamily="34" charset="0"/>
                </a:endParaRPr>
              </a:p>
            </p:txBody>
          </p:sp>
          <p:sp>
            <p:nvSpPr>
              <p:cNvPr id="88" name="Shape 2176"/>
              <p:cNvSpPr/>
              <p:nvPr/>
            </p:nvSpPr>
            <p:spPr>
              <a:xfrm flipH="1" flipV="1">
                <a:off x="33076" y="730508"/>
                <a:ext cx="3467959" cy="2"/>
              </a:xfrm>
              <a:prstGeom prst="line">
                <a:avLst/>
              </a:prstGeom>
              <a:noFill/>
              <a:ln w="12700" cap="flat">
                <a:solidFill>
                  <a:schemeClr val="accent2"/>
                </a:solidFill>
                <a:prstDash val="solid"/>
                <a:miter lim="400000"/>
                <a:tailEnd type="non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>
                  <a:latin typeface="Source Sans Pro Light" panose="020B0403030403020204" pitchFamily="34" charset="0"/>
                </a:endParaRPr>
              </a:p>
            </p:txBody>
          </p:sp>
        </p:grpSp>
      </p:grpSp>
      <p:grpSp>
        <p:nvGrpSpPr>
          <p:cNvPr id="89" name="Group 77"/>
          <p:cNvGrpSpPr/>
          <p:nvPr/>
        </p:nvGrpSpPr>
        <p:grpSpPr>
          <a:xfrm flipH="1">
            <a:off x="1103446" y="3818891"/>
            <a:ext cx="2076061" cy="274172"/>
            <a:chOff x="1779379" y="1440041"/>
            <a:chExt cx="1237232" cy="240993"/>
          </a:xfrm>
        </p:grpSpPr>
        <p:sp>
          <p:nvSpPr>
            <p:cNvPr id="90" name="Rounded Rectangle 89"/>
            <p:cNvSpPr/>
            <p:nvPr/>
          </p:nvSpPr>
          <p:spPr>
            <a:xfrm>
              <a:off x="1779379" y="1440041"/>
              <a:ext cx="1237232" cy="24099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1" name="Text Placeholder 3"/>
            <p:cNvSpPr txBox="1">
              <a:spLocks/>
            </p:cNvSpPr>
            <p:nvPr/>
          </p:nvSpPr>
          <p:spPr>
            <a:xfrm>
              <a:off x="1936753" y="1479377"/>
              <a:ext cx="922488" cy="162319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>
                <a:spcBef>
                  <a:spcPct val="20000"/>
                </a:spcBef>
                <a:defRPr/>
              </a:pPr>
              <a:r>
                <a:rPr lang="es-CO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CONDUCTAS DE SERVICIO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</p:grpSp>
      <p:sp>
        <p:nvSpPr>
          <p:cNvPr id="92" name="Text Placeholder 3"/>
          <p:cNvSpPr txBox="1">
            <a:spLocks/>
          </p:cNvSpPr>
          <p:nvPr/>
        </p:nvSpPr>
        <p:spPr>
          <a:xfrm flipH="1">
            <a:off x="1279879" y="4152720"/>
            <a:ext cx="1908052" cy="82073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es-CO" sz="1300" b="1" dirty="0">
                <a:solidFill>
                  <a:schemeClr val="tx1"/>
                </a:solidFill>
              </a:rPr>
              <a:t>GENERAL: 4,6</a:t>
            </a:r>
            <a:endParaRPr lang="en-AU" sz="1300" b="1" dirty="0">
              <a:solidFill>
                <a:schemeClr val="tx1"/>
              </a:solidFill>
            </a:endParaRPr>
          </a:p>
          <a:p>
            <a:pPr algn="r"/>
            <a:r>
              <a:rPr lang="es-CO" sz="1300" b="1" dirty="0">
                <a:solidFill>
                  <a:schemeClr val="tx1"/>
                </a:solidFill>
              </a:rPr>
              <a:t>YO RESPETO:  </a:t>
            </a:r>
            <a:r>
              <a:rPr lang="es-CO" sz="1300" b="1" dirty="0" smtClean="0">
                <a:solidFill>
                  <a:schemeClr val="tx1"/>
                </a:solidFill>
              </a:rPr>
              <a:t>4,6</a:t>
            </a:r>
            <a:endParaRPr lang="es-CO" sz="1300" b="1" dirty="0">
              <a:solidFill>
                <a:schemeClr val="tx1"/>
              </a:solidFill>
            </a:endParaRPr>
          </a:p>
          <a:p>
            <a:pPr algn="r"/>
            <a:r>
              <a:rPr lang="es-CO" sz="1300" b="1" dirty="0">
                <a:solidFill>
                  <a:schemeClr val="tx1"/>
                </a:solidFill>
              </a:rPr>
              <a:t>YO ASESORO: 4,6</a:t>
            </a:r>
          </a:p>
          <a:p>
            <a:pPr algn="r"/>
            <a:r>
              <a:rPr lang="es-CO" sz="1300" b="1" dirty="0">
                <a:solidFill>
                  <a:schemeClr val="tx1"/>
                </a:solidFill>
              </a:rPr>
              <a:t>YO RESUELVO: 4,6</a:t>
            </a:r>
          </a:p>
        </p:txBody>
      </p:sp>
      <p:grpSp>
        <p:nvGrpSpPr>
          <p:cNvPr id="107" name="Group 77"/>
          <p:cNvGrpSpPr/>
          <p:nvPr/>
        </p:nvGrpSpPr>
        <p:grpSpPr>
          <a:xfrm>
            <a:off x="5394617" y="4863098"/>
            <a:ext cx="1407571" cy="274172"/>
            <a:chOff x="1779379" y="1440041"/>
            <a:chExt cx="1237232" cy="240993"/>
          </a:xfrm>
          <a:solidFill>
            <a:schemeClr val="accent6">
              <a:lumMod val="50000"/>
            </a:schemeClr>
          </a:solidFill>
        </p:grpSpPr>
        <p:sp>
          <p:nvSpPr>
            <p:cNvPr id="108" name="Rounded Rectangle 107"/>
            <p:cNvSpPr/>
            <p:nvPr/>
          </p:nvSpPr>
          <p:spPr>
            <a:xfrm>
              <a:off x="1779379" y="1440041"/>
              <a:ext cx="1237232" cy="240993"/>
            </a:xfrm>
            <a:prstGeom prst="round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9" name="Text Placeholder 3"/>
            <p:cNvSpPr txBox="1">
              <a:spLocks/>
            </p:cNvSpPr>
            <p:nvPr/>
          </p:nvSpPr>
          <p:spPr>
            <a:xfrm>
              <a:off x="1957095" y="1465851"/>
              <a:ext cx="881818" cy="189372"/>
            </a:xfrm>
            <a:prstGeom prst="rect">
              <a:avLst/>
            </a:prstGeom>
            <a:grpFill/>
            <a:ln>
              <a:solidFill>
                <a:schemeClr val="accent6">
                  <a:lumMod val="50000"/>
                </a:schemeClr>
              </a:solidFill>
            </a:ln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914377">
                <a:spcBef>
                  <a:spcPct val="20000"/>
                </a:spcBef>
                <a:defRPr/>
              </a:pPr>
              <a:r>
                <a:rPr lang="es-CO" b="1" dirty="0">
                  <a:solidFill>
                    <a:schemeClr val="bg1"/>
                  </a:solidFill>
                  <a:latin typeface="+mj-lt"/>
                </a:rPr>
                <a:t>SATISFACCIÓN</a:t>
              </a:r>
              <a:endParaRPr lang="en-US" sz="18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10" name="Text Placeholder 3"/>
          <p:cNvSpPr txBox="1">
            <a:spLocks/>
          </p:cNvSpPr>
          <p:nvPr/>
        </p:nvSpPr>
        <p:spPr>
          <a:xfrm>
            <a:off x="4847862" y="5195726"/>
            <a:ext cx="1908052" cy="10259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/>
            <a:r>
              <a:rPr lang="es-CO" sz="1300" b="1" dirty="0">
                <a:solidFill>
                  <a:schemeClr val="tx1"/>
                </a:solidFill>
              </a:rPr>
              <a:t>GENERAL MP: </a:t>
            </a:r>
            <a:r>
              <a:rPr lang="es-CO" sz="1300" b="1" dirty="0" smtClean="0">
                <a:solidFill>
                  <a:schemeClr val="tx1"/>
                </a:solidFill>
              </a:rPr>
              <a:t>86,4%</a:t>
            </a:r>
            <a:endParaRPr lang="es-CO" sz="1300" b="1" dirty="0">
              <a:solidFill>
                <a:schemeClr val="tx1"/>
              </a:solidFill>
            </a:endParaRPr>
          </a:p>
          <a:p>
            <a:pPr algn="r"/>
            <a:r>
              <a:rPr lang="es-CO" sz="1300" b="1" dirty="0">
                <a:solidFill>
                  <a:schemeClr val="tx1"/>
                </a:solidFill>
              </a:rPr>
              <a:t>MI: </a:t>
            </a:r>
            <a:r>
              <a:rPr lang="es-CO" sz="1300" b="1" dirty="0" smtClean="0">
                <a:solidFill>
                  <a:schemeClr val="tx1"/>
                </a:solidFill>
              </a:rPr>
              <a:t>84%</a:t>
            </a:r>
            <a:endParaRPr lang="es-CO" sz="1300" b="1" dirty="0">
              <a:solidFill>
                <a:schemeClr val="tx1"/>
              </a:solidFill>
            </a:endParaRPr>
          </a:p>
          <a:p>
            <a:pPr algn="r"/>
            <a:r>
              <a:rPr lang="es-CO" sz="1300" b="1" dirty="0">
                <a:solidFill>
                  <a:schemeClr val="tx1"/>
                </a:solidFill>
              </a:rPr>
              <a:t>CEM: </a:t>
            </a:r>
            <a:r>
              <a:rPr lang="es-CO" sz="1300" b="1" dirty="0" smtClean="0">
                <a:solidFill>
                  <a:schemeClr val="tx1"/>
                </a:solidFill>
              </a:rPr>
              <a:t>90%</a:t>
            </a:r>
            <a:endParaRPr lang="es-CO" sz="1300" b="1" dirty="0">
              <a:solidFill>
                <a:schemeClr val="tx1"/>
              </a:solidFill>
            </a:endParaRPr>
          </a:p>
          <a:p>
            <a:pPr algn="r"/>
            <a:r>
              <a:rPr lang="es-CO" sz="1300" b="1" dirty="0">
                <a:solidFill>
                  <a:schemeClr val="tx1"/>
                </a:solidFill>
              </a:rPr>
              <a:t>SAO: </a:t>
            </a:r>
            <a:r>
              <a:rPr lang="es-CO" sz="1300" b="1" dirty="0" smtClean="0">
                <a:solidFill>
                  <a:schemeClr val="tx1"/>
                </a:solidFill>
              </a:rPr>
              <a:t>86%</a:t>
            </a:r>
            <a:endParaRPr lang="es-CO" sz="1300" b="1" dirty="0">
              <a:solidFill>
                <a:schemeClr val="tx1"/>
              </a:solidFill>
            </a:endParaRPr>
          </a:p>
          <a:p>
            <a:pPr algn="r"/>
            <a:endParaRPr lang="en-AU" sz="1300" b="1" dirty="0">
              <a:solidFill>
                <a:schemeClr val="tx1"/>
              </a:solidFill>
            </a:endParaRPr>
          </a:p>
        </p:txBody>
      </p:sp>
      <p:sp>
        <p:nvSpPr>
          <p:cNvPr id="93" name="Redondear rectángulo de esquina diagonal 1"/>
          <p:cNvSpPr/>
          <p:nvPr/>
        </p:nvSpPr>
        <p:spPr>
          <a:xfrm>
            <a:off x="7425559" y="1"/>
            <a:ext cx="4766442" cy="593676"/>
          </a:xfrm>
          <a:prstGeom prst="round2Diag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CÓMO ESTAMOS HOY EN SERVICIO-REGIONAL</a:t>
            </a:r>
            <a:endParaRPr lang="es-CO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4" name="CuadroTexto 73"/>
          <p:cNvSpPr txBox="1"/>
          <p:nvPr/>
        </p:nvSpPr>
        <p:spPr>
          <a:xfrm>
            <a:off x="4531062" y="825388"/>
            <a:ext cx="313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INDICADORES DE SERVICIO</a:t>
            </a:r>
            <a:endParaRPr lang="es-CO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6" name="95 CuadroTexto"/>
          <p:cNvSpPr txBox="1"/>
          <p:nvPr/>
        </p:nvSpPr>
        <p:spPr>
          <a:xfrm>
            <a:off x="9009041" y="4346440"/>
            <a:ext cx="2108197" cy="938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CO" sz="1100" b="1" dirty="0" smtClean="0"/>
              <a:t>Auditoría para comprobar brechas con el estándar de servicio definido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CO" sz="1100" b="1" dirty="0" smtClean="0"/>
              <a:t>Establecer la línea base para futuras mediciones</a:t>
            </a:r>
          </a:p>
        </p:txBody>
      </p:sp>
    </p:spTree>
    <p:extLst>
      <p:ext uri="{BB962C8B-B14F-4D97-AF65-F5344CB8AC3E}">
        <p14:creationId xmlns:p14="http://schemas.microsoft.com/office/powerpoint/2010/main" val="2885318972"/>
      </p:ext>
    </p:extLst>
  </p:cSld>
  <p:clrMapOvr>
    <a:masterClrMapping/>
  </p:clrMapOvr>
  <p:transition spd="med" advClick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3" grpId="0"/>
      <p:bldP spid="92" grpId="0"/>
      <p:bldP spid="110" grpId="0"/>
      <p:bldP spid="9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>
          <a:xfrm>
            <a:off x="1728253" y="3557446"/>
            <a:ext cx="1632324" cy="1468800"/>
          </a:xfrm>
        </p:spPr>
        <p:txBody>
          <a:bodyPr/>
          <a:lstStyle/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/>
          </p:nvPr>
        </p:nvSpPr>
        <p:spPr>
          <a:xfrm>
            <a:off x="5274597" y="3557446"/>
            <a:ext cx="1632324" cy="1468800"/>
          </a:xfrm>
        </p:spPr>
        <p:txBody>
          <a:bodyPr/>
          <a:lstStyle/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37" name="図プレースホルダー 36"/>
          <p:cNvPicPr>
            <a:picLocks noGrp="1" noChangeAspect="1"/>
          </p:cNvPicPr>
          <p:nvPr>
            <p:ph type="pic" sz="quarter"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" b="92"/>
          <a:stretch>
            <a:fillRect/>
          </a:stretch>
        </p:blipFill>
        <p:spPr>
          <a:xfrm>
            <a:off x="5807949" y="4075906"/>
            <a:ext cx="576113" cy="576064"/>
          </a:xfrm>
          <a:noFill/>
        </p:spPr>
      </p:pic>
      <p:sp>
        <p:nvSpPr>
          <p:cNvPr id="9" name="テキスト プレースホルダー 8"/>
          <p:cNvSpPr>
            <a:spLocks noGrp="1"/>
          </p:cNvSpPr>
          <p:nvPr>
            <p:ph type="body" sz="quarter" idx="15"/>
          </p:nvPr>
        </p:nvSpPr>
        <p:spPr>
          <a:xfrm>
            <a:off x="8833659" y="3557446"/>
            <a:ext cx="1632324" cy="1468800"/>
          </a:xfrm>
        </p:spPr>
        <p:txBody>
          <a:bodyPr/>
          <a:lstStyle/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38" name="図プレースホルダー 37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>
          <a:xfrm>
            <a:off x="9360318" y="3989496"/>
            <a:ext cx="576113" cy="576064"/>
          </a:xfrm>
          <a:noFill/>
        </p:spPr>
      </p:pic>
      <p:sp>
        <p:nvSpPr>
          <p:cNvPr id="13" name="テキスト プレースホルダー 12"/>
          <p:cNvSpPr>
            <a:spLocks noGrp="1"/>
          </p:cNvSpPr>
          <p:nvPr>
            <p:ph type="body" sz="quarter" idx="20"/>
          </p:nvPr>
        </p:nvSpPr>
        <p:spPr>
          <a:xfrm>
            <a:off x="1152138" y="5098478"/>
            <a:ext cx="2807487" cy="48005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2100" dirty="0">
                <a:latin typeface="+mj-lt"/>
              </a:rPr>
              <a:t>Manifestaciones del Cliente</a:t>
            </a:r>
            <a:endParaRPr kumimoji="1" lang="ja-JP" altLang="en-US" sz="2100" dirty="0">
              <a:latin typeface="+mj-lt"/>
            </a:endParaRPr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1"/>
          </p:nvPr>
        </p:nvSpPr>
        <p:spPr>
          <a:xfrm>
            <a:off x="4669129" y="5054587"/>
            <a:ext cx="2807487" cy="480053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 err="1" smtClean="0">
                <a:latin typeface="+mj-lt"/>
              </a:rPr>
              <a:t>Retención</a:t>
            </a:r>
            <a:r>
              <a:rPr lang="en-US" altLang="ja-JP" dirty="0" smtClean="0">
                <a:latin typeface="+mj-lt"/>
              </a:rPr>
              <a:t> y </a:t>
            </a:r>
            <a:r>
              <a:rPr lang="en-US" altLang="ja-JP" dirty="0" err="1" smtClean="0">
                <a:latin typeface="+mj-lt"/>
              </a:rPr>
              <a:t>Mantenimiento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2"/>
          </p:nvPr>
        </p:nvSpPr>
        <p:spPr>
          <a:xfrm>
            <a:off x="8247603" y="5067654"/>
            <a:ext cx="2807487" cy="48005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 smtClean="0">
                <a:latin typeface="+mj-lt"/>
              </a:rPr>
              <a:t>Canales de </a:t>
            </a:r>
            <a:r>
              <a:rPr kumimoji="1" lang="en-US" altLang="ja-JP" dirty="0" err="1" smtClean="0">
                <a:latin typeface="+mj-lt"/>
              </a:rPr>
              <a:t>Experiencia</a:t>
            </a:r>
            <a:r>
              <a:rPr kumimoji="1" lang="en-US" altLang="ja-JP" dirty="0" smtClean="0">
                <a:latin typeface="+mj-lt"/>
              </a:rPr>
              <a:t> MP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3"/>
          </p:nvPr>
        </p:nvSpPr>
        <p:spPr>
          <a:xfrm>
            <a:off x="1006993" y="4504387"/>
            <a:ext cx="3168627" cy="1191525"/>
          </a:xfrm>
        </p:spPr>
        <p:txBody>
          <a:bodyPr/>
          <a:lstStyle/>
          <a:p>
            <a:pPr marL="0" indent="0" algn="just">
              <a:buNone/>
            </a:pPr>
            <a:r>
              <a:rPr lang="en-US" altLang="ja-JP" sz="1600" dirty="0">
                <a:solidFill>
                  <a:schemeClr val="bg1"/>
                </a:solidFill>
              </a:rPr>
              <a:t>R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4"/>
          </p:nvPr>
        </p:nvSpPr>
        <p:spPr>
          <a:xfrm>
            <a:off x="4509661" y="4504387"/>
            <a:ext cx="3168627" cy="1191525"/>
          </a:xfrm>
        </p:spPr>
        <p:txBody>
          <a:bodyPr/>
          <a:lstStyle/>
          <a:p>
            <a:pPr marL="0" indent="0" algn="just">
              <a:buNone/>
            </a:pPr>
            <a:r>
              <a:rPr lang="en-US" altLang="ja-JP" sz="1600" dirty="0">
                <a:solidFill>
                  <a:schemeClr val="bg1"/>
                </a:solidFill>
              </a:rPr>
              <a:t>G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5"/>
          </p:nvPr>
        </p:nvSpPr>
        <p:spPr>
          <a:xfrm>
            <a:off x="8112399" y="4502823"/>
            <a:ext cx="3168627" cy="1191525"/>
          </a:xfrm>
        </p:spPr>
        <p:txBody>
          <a:bodyPr/>
          <a:lstStyle/>
          <a:p>
            <a:pPr marL="0" indent="0" algn="just">
              <a:buNone/>
            </a:pPr>
            <a:r>
              <a:rPr lang="en-US" altLang="ja-JP" sz="1600" dirty="0">
                <a:solidFill>
                  <a:schemeClr val="bg1"/>
                </a:solidFill>
              </a:rPr>
              <a:t>A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1 Rectángulo redondeado"/>
          <p:cNvSpPr/>
          <p:nvPr/>
        </p:nvSpPr>
        <p:spPr>
          <a:xfrm>
            <a:off x="1372689" y="645505"/>
            <a:ext cx="7074809" cy="34562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3397" tIns="31698" rIns="63397" bIns="31698" rtlCol="0" anchor="ctr"/>
          <a:lstStyle/>
          <a:p>
            <a:pPr algn="ctr"/>
            <a:r>
              <a:rPr lang="es-CO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Modelo de Servicio Corporativo</a:t>
            </a:r>
          </a:p>
        </p:txBody>
      </p:sp>
      <p:sp>
        <p:nvSpPr>
          <p:cNvPr id="19" name="18 Rectángulo redondeado"/>
          <p:cNvSpPr/>
          <p:nvPr/>
        </p:nvSpPr>
        <p:spPr>
          <a:xfrm>
            <a:off x="2537640" y="1002285"/>
            <a:ext cx="7074809" cy="37161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63397" tIns="31698" rIns="63397" bIns="31698" rtlCol="0" anchor="ctr"/>
          <a:lstStyle/>
          <a:p>
            <a:pPr algn="ctr"/>
            <a:r>
              <a:rPr lang="es-CO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Creación Cultura de Servicio</a:t>
            </a:r>
          </a:p>
        </p:txBody>
      </p:sp>
      <p:sp>
        <p:nvSpPr>
          <p:cNvPr id="20" name="19 Rectángulo redondeado"/>
          <p:cNvSpPr/>
          <p:nvPr/>
        </p:nvSpPr>
        <p:spPr>
          <a:xfrm>
            <a:off x="3929437" y="1373245"/>
            <a:ext cx="7074809" cy="35508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63397" tIns="31698" rIns="63397" bIns="31698" rtlCol="0" anchor="ctr"/>
          <a:lstStyle/>
          <a:p>
            <a:pPr algn="ctr"/>
            <a:r>
              <a:rPr lang="es-CO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Medición y Seguimiento a la  Calidad del Servicio</a:t>
            </a:r>
          </a:p>
        </p:txBody>
      </p:sp>
      <p:sp>
        <p:nvSpPr>
          <p:cNvPr id="58" name="Redondear rectángulo de esquina diagonal 4"/>
          <p:cNvSpPr/>
          <p:nvPr/>
        </p:nvSpPr>
        <p:spPr>
          <a:xfrm>
            <a:off x="8293995" y="0"/>
            <a:ext cx="3898006" cy="450761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58 CuadroTexto"/>
          <p:cNvSpPr txBox="1"/>
          <p:nvPr/>
        </p:nvSpPr>
        <p:spPr>
          <a:xfrm>
            <a:off x="9040475" y="50796"/>
            <a:ext cx="2536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DE SERVICIO</a:t>
            </a:r>
            <a:endParaRPr lang="es-CO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6" name="図プレースホルダー 35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9582" y="4075906"/>
            <a:ext cx="576113" cy="576064"/>
          </a:xfrm>
          <a:noFill/>
        </p:spPr>
      </p:pic>
      <p:pic>
        <p:nvPicPr>
          <p:cNvPr id="2050" name="Picture 2" descr="C:\Users\calm9639\AppData\Local\Microsoft\Windows\Temporary Internet Files\Content.Outlook\KKSCAZBI\corona.jp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7" t="26194" r="12090" b="27761"/>
          <a:stretch/>
        </p:blipFill>
        <p:spPr bwMode="auto">
          <a:xfrm>
            <a:off x="5128767" y="1769270"/>
            <a:ext cx="1892553" cy="170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02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dondear rectángulo de esquina diagonal 4"/>
          <p:cNvSpPr/>
          <p:nvPr/>
        </p:nvSpPr>
        <p:spPr>
          <a:xfrm>
            <a:off x="8293995" y="0"/>
            <a:ext cx="3898006" cy="450761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000" b="1" dirty="0"/>
          </a:p>
        </p:txBody>
      </p:sp>
      <p:grpSp>
        <p:nvGrpSpPr>
          <p:cNvPr id="35" name="Grupo 34"/>
          <p:cNvGrpSpPr/>
          <p:nvPr/>
        </p:nvGrpSpPr>
        <p:grpSpPr>
          <a:xfrm>
            <a:off x="1107583" y="2023561"/>
            <a:ext cx="2807595" cy="2820474"/>
            <a:chOff x="1107583" y="2551600"/>
            <a:chExt cx="2807595" cy="2820474"/>
          </a:xfrm>
        </p:grpSpPr>
        <p:grpSp>
          <p:nvGrpSpPr>
            <p:cNvPr id="33" name="Grupo 32"/>
            <p:cNvGrpSpPr/>
            <p:nvPr/>
          </p:nvGrpSpPr>
          <p:grpSpPr>
            <a:xfrm>
              <a:off x="1251031" y="2905334"/>
              <a:ext cx="2557985" cy="1847315"/>
              <a:chOff x="4170806" y="1744549"/>
              <a:chExt cx="3374264" cy="2257457"/>
            </a:xfrm>
          </p:grpSpPr>
          <p:grpSp>
            <p:nvGrpSpPr>
              <p:cNvPr id="3" name="Group 37"/>
              <p:cNvGrpSpPr>
                <a:grpSpLocks noChangeAspect="1"/>
              </p:cNvGrpSpPr>
              <p:nvPr/>
            </p:nvGrpSpPr>
            <p:grpSpPr>
              <a:xfrm>
                <a:off x="4798734" y="1744549"/>
                <a:ext cx="2144757" cy="1428081"/>
                <a:chOff x="13160742" y="5418336"/>
                <a:chExt cx="3192024" cy="2125402"/>
              </a:xfrm>
            </p:grpSpPr>
            <p:sp>
              <p:nvSpPr>
                <p:cNvPr id="4" name="Freeform 6"/>
                <p:cNvSpPr>
                  <a:spLocks/>
                </p:cNvSpPr>
                <p:nvPr/>
              </p:nvSpPr>
              <p:spPr bwMode="auto">
                <a:xfrm>
                  <a:off x="14227364" y="5815705"/>
                  <a:ext cx="1738490" cy="1484905"/>
                </a:xfrm>
                <a:custGeom>
                  <a:avLst/>
                  <a:gdLst>
                    <a:gd name="T0" fmla="*/ 60 w 280"/>
                    <a:gd name="T1" fmla="*/ 81 h 239"/>
                    <a:gd name="T2" fmla="*/ 34 w 280"/>
                    <a:gd name="T3" fmla="*/ 88 h 239"/>
                    <a:gd name="T4" fmla="*/ 44 w 280"/>
                    <a:gd name="T5" fmla="*/ 54 h 239"/>
                    <a:gd name="T6" fmla="*/ 69 w 280"/>
                    <a:gd name="T7" fmla="*/ 35 h 239"/>
                    <a:gd name="T8" fmla="*/ 129 w 280"/>
                    <a:gd name="T9" fmla="*/ 39 h 239"/>
                    <a:gd name="T10" fmla="*/ 204 w 280"/>
                    <a:gd name="T11" fmla="*/ 0 h 239"/>
                    <a:gd name="T12" fmla="*/ 280 w 280"/>
                    <a:gd name="T13" fmla="*/ 102 h 239"/>
                    <a:gd name="T14" fmla="*/ 234 w 280"/>
                    <a:gd name="T15" fmla="*/ 135 h 239"/>
                    <a:gd name="T16" fmla="*/ 182 w 280"/>
                    <a:gd name="T17" fmla="*/ 195 h 239"/>
                    <a:gd name="T18" fmla="*/ 136 w 280"/>
                    <a:gd name="T19" fmla="*/ 226 h 239"/>
                    <a:gd name="T20" fmla="*/ 64 w 280"/>
                    <a:gd name="T21" fmla="*/ 217 h 239"/>
                    <a:gd name="T22" fmla="*/ 20 w 280"/>
                    <a:gd name="T23" fmla="*/ 169 h 239"/>
                    <a:gd name="T24" fmla="*/ 60 w 280"/>
                    <a:gd name="T25" fmla="*/ 81 h 2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80" h="239">
                      <a:moveTo>
                        <a:pt x="60" y="81"/>
                      </a:moveTo>
                      <a:cubicBezTo>
                        <a:pt x="34" y="88"/>
                        <a:pt x="34" y="88"/>
                        <a:pt x="34" y="88"/>
                      </a:cubicBezTo>
                      <a:cubicBezTo>
                        <a:pt x="32" y="83"/>
                        <a:pt x="43" y="62"/>
                        <a:pt x="44" y="54"/>
                      </a:cubicBezTo>
                      <a:cubicBezTo>
                        <a:pt x="45" y="41"/>
                        <a:pt x="69" y="35"/>
                        <a:pt x="69" y="35"/>
                      </a:cubicBezTo>
                      <a:cubicBezTo>
                        <a:pt x="69" y="35"/>
                        <a:pt x="86" y="21"/>
                        <a:pt x="129" y="39"/>
                      </a:cubicBezTo>
                      <a:cubicBezTo>
                        <a:pt x="167" y="45"/>
                        <a:pt x="204" y="0"/>
                        <a:pt x="204" y="0"/>
                      </a:cubicBezTo>
                      <a:cubicBezTo>
                        <a:pt x="280" y="102"/>
                        <a:pt x="280" y="102"/>
                        <a:pt x="280" y="102"/>
                      </a:cubicBezTo>
                      <a:cubicBezTo>
                        <a:pt x="280" y="102"/>
                        <a:pt x="250" y="121"/>
                        <a:pt x="234" y="135"/>
                      </a:cubicBezTo>
                      <a:cubicBezTo>
                        <a:pt x="206" y="159"/>
                        <a:pt x="216" y="162"/>
                        <a:pt x="182" y="195"/>
                      </a:cubicBezTo>
                      <a:cubicBezTo>
                        <a:pt x="136" y="226"/>
                        <a:pt x="136" y="226"/>
                        <a:pt x="136" y="226"/>
                      </a:cubicBezTo>
                      <a:cubicBezTo>
                        <a:pt x="113" y="238"/>
                        <a:pt x="82" y="239"/>
                        <a:pt x="64" y="217"/>
                      </a:cubicBezTo>
                      <a:cubicBezTo>
                        <a:pt x="20" y="169"/>
                        <a:pt x="20" y="169"/>
                        <a:pt x="20" y="169"/>
                      </a:cubicBezTo>
                      <a:cubicBezTo>
                        <a:pt x="0" y="142"/>
                        <a:pt x="32" y="123"/>
                        <a:pt x="60" y="81"/>
                      </a:cubicBezTo>
                    </a:path>
                  </a:pathLst>
                </a:custGeom>
                <a:solidFill>
                  <a:srgbClr val="F7CE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" name="Freeform 7"/>
                <p:cNvSpPr>
                  <a:spLocks/>
                </p:cNvSpPr>
                <p:nvPr/>
              </p:nvSpPr>
              <p:spPr bwMode="auto">
                <a:xfrm>
                  <a:off x="15142358" y="6045761"/>
                  <a:ext cx="507168" cy="653567"/>
                </a:xfrm>
                <a:custGeom>
                  <a:avLst/>
                  <a:gdLst>
                    <a:gd name="T0" fmla="*/ 5 w 82"/>
                    <a:gd name="T1" fmla="*/ 0 h 105"/>
                    <a:gd name="T2" fmla="*/ 82 w 82"/>
                    <a:gd name="T3" fmla="*/ 103 h 105"/>
                    <a:gd name="T4" fmla="*/ 79 w 82"/>
                    <a:gd name="T5" fmla="*/ 105 h 105"/>
                    <a:gd name="T6" fmla="*/ 0 w 82"/>
                    <a:gd name="T7" fmla="*/ 1 h 105"/>
                    <a:gd name="T8" fmla="*/ 5 w 82"/>
                    <a:gd name="T9" fmla="*/ 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105">
                      <a:moveTo>
                        <a:pt x="5" y="0"/>
                      </a:moveTo>
                      <a:cubicBezTo>
                        <a:pt x="5" y="0"/>
                        <a:pt x="70" y="42"/>
                        <a:pt x="82" y="103"/>
                      </a:cubicBezTo>
                      <a:cubicBezTo>
                        <a:pt x="81" y="103"/>
                        <a:pt x="79" y="105"/>
                        <a:pt x="79" y="105"/>
                      </a:cubicBezTo>
                      <a:cubicBezTo>
                        <a:pt x="77" y="88"/>
                        <a:pt x="13" y="14"/>
                        <a:pt x="0" y="1"/>
                      </a:cubicBezTo>
                      <a:cubicBezTo>
                        <a:pt x="2" y="1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E0B8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" name="Freeform 8"/>
                <p:cNvSpPr>
                  <a:spLocks/>
                </p:cNvSpPr>
                <p:nvPr/>
              </p:nvSpPr>
              <p:spPr bwMode="auto">
                <a:xfrm>
                  <a:off x="13631310" y="5964719"/>
                  <a:ext cx="1926718" cy="1573790"/>
                </a:xfrm>
                <a:custGeom>
                  <a:avLst/>
                  <a:gdLst>
                    <a:gd name="T0" fmla="*/ 240 w 310"/>
                    <a:gd name="T1" fmla="*/ 207 h 253"/>
                    <a:gd name="T2" fmla="*/ 204 w 310"/>
                    <a:gd name="T3" fmla="*/ 178 h 253"/>
                    <a:gd name="T4" fmla="*/ 241 w 310"/>
                    <a:gd name="T5" fmla="*/ 205 h 253"/>
                    <a:gd name="T6" fmla="*/ 247 w 310"/>
                    <a:gd name="T7" fmla="*/ 208 h 253"/>
                    <a:gd name="T8" fmla="*/ 279 w 310"/>
                    <a:gd name="T9" fmla="*/ 205 h 253"/>
                    <a:gd name="T10" fmla="*/ 276 w 310"/>
                    <a:gd name="T11" fmla="*/ 182 h 253"/>
                    <a:gd name="T12" fmla="*/ 258 w 310"/>
                    <a:gd name="T13" fmla="*/ 169 h 253"/>
                    <a:gd name="T14" fmla="*/ 236 w 310"/>
                    <a:gd name="T15" fmla="*/ 151 h 253"/>
                    <a:gd name="T16" fmla="*/ 271 w 310"/>
                    <a:gd name="T17" fmla="*/ 177 h 253"/>
                    <a:gd name="T18" fmla="*/ 305 w 310"/>
                    <a:gd name="T19" fmla="*/ 175 h 253"/>
                    <a:gd name="T20" fmla="*/ 290 w 310"/>
                    <a:gd name="T21" fmla="*/ 140 h 253"/>
                    <a:gd name="T22" fmla="*/ 255 w 310"/>
                    <a:gd name="T23" fmla="*/ 116 h 253"/>
                    <a:gd name="T24" fmla="*/ 161 w 310"/>
                    <a:gd name="T25" fmla="*/ 23 h 253"/>
                    <a:gd name="T26" fmla="*/ 115 w 310"/>
                    <a:gd name="T27" fmla="*/ 22 h 253"/>
                    <a:gd name="T28" fmla="*/ 60 w 310"/>
                    <a:gd name="T29" fmla="*/ 0 h 253"/>
                    <a:gd name="T30" fmla="*/ 0 w 310"/>
                    <a:gd name="T31" fmla="*/ 85 h 253"/>
                    <a:gd name="T32" fmla="*/ 37 w 310"/>
                    <a:gd name="T33" fmla="*/ 123 h 253"/>
                    <a:gd name="T34" fmla="*/ 131 w 310"/>
                    <a:gd name="T35" fmla="*/ 222 h 253"/>
                    <a:gd name="T36" fmla="*/ 164 w 310"/>
                    <a:gd name="T37" fmla="*/ 243 h 253"/>
                    <a:gd name="T38" fmla="*/ 200 w 310"/>
                    <a:gd name="T39" fmla="*/ 243 h 253"/>
                    <a:gd name="T40" fmla="*/ 173 w 310"/>
                    <a:gd name="T41" fmla="*/ 206 h 253"/>
                    <a:gd name="T42" fmla="*/ 209 w 310"/>
                    <a:gd name="T43" fmla="*/ 231 h 253"/>
                    <a:gd name="T44" fmla="*/ 241 w 310"/>
                    <a:gd name="T45" fmla="*/ 230 h 253"/>
                    <a:gd name="T46" fmla="*/ 240 w 310"/>
                    <a:gd name="T47" fmla="*/ 207 h 2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10" h="253">
                      <a:moveTo>
                        <a:pt x="240" y="207"/>
                      </a:moveTo>
                      <a:cubicBezTo>
                        <a:pt x="204" y="178"/>
                        <a:pt x="204" y="178"/>
                        <a:pt x="204" y="178"/>
                      </a:cubicBezTo>
                      <a:cubicBezTo>
                        <a:pt x="241" y="205"/>
                        <a:pt x="241" y="205"/>
                        <a:pt x="241" y="205"/>
                      </a:cubicBezTo>
                      <a:cubicBezTo>
                        <a:pt x="247" y="208"/>
                        <a:pt x="247" y="208"/>
                        <a:pt x="247" y="208"/>
                      </a:cubicBezTo>
                      <a:cubicBezTo>
                        <a:pt x="258" y="217"/>
                        <a:pt x="274" y="212"/>
                        <a:pt x="279" y="205"/>
                      </a:cubicBezTo>
                      <a:cubicBezTo>
                        <a:pt x="283" y="199"/>
                        <a:pt x="285" y="190"/>
                        <a:pt x="276" y="182"/>
                      </a:cubicBezTo>
                      <a:cubicBezTo>
                        <a:pt x="258" y="169"/>
                        <a:pt x="258" y="169"/>
                        <a:pt x="258" y="169"/>
                      </a:cubicBezTo>
                      <a:cubicBezTo>
                        <a:pt x="236" y="151"/>
                        <a:pt x="236" y="151"/>
                        <a:pt x="236" y="151"/>
                      </a:cubicBezTo>
                      <a:cubicBezTo>
                        <a:pt x="271" y="177"/>
                        <a:pt x="271" y="177"/>
                        <a:pt x="271" y="177"/>
                      </a:cubicBezTo>
                      <a:cubicBezTo>
                        <a:pt x="282" y="186"/>
                        <a:pt x="298" y="185"/>
                        <a:pt x="305" y="175"/>
                      </a:cubicBezTo>
                      <a:cubicBezTo>
                        <a:pt x="310" y="168"/>
                        <a:pt x="310" y="154"/>
                        <a:pt x="290" y="140"/>
                      </a:cubicBezTo>
                      <a:cubicBezTo>
                        <a:pt x="273" y="127"/>
                        <a:pt x="267" y="123"/>
                        <a:pt x="255" y="116"/>
                      </a:cubicBezTo>
                      <a:cubicBezTo>
                        <a:pt x="255" y="116"/>
                        <a:pt x="177" y="61"/>
                        <a:pt x="161" y="23"/>
                      </a:cubicBezTo>
                      <a:cubicBezTo>
                        <a:pt x="161" y="23"/>
                        <a:pt x="141" y="13"/>
                        <a:pt x="115" y="22"/>
                      </a:cubicBezTo>
                      <a:cubicBezTo>
                        <a:pt x="98" y="25"/>
                        <a:pt x="60" y="0"/>
                        <a:pt x="60" y="0"/>
                      </a:cubicBez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0" y="85"/>
                        <a:pt x="28" y="93"/>
                        <a:pt x="37" y="123"/>
                      </a:cubicBezTo>
                      <a:cubicBezTo>
                        <a:pt x="43" y="145"/>
                        <a:pt x="80" y="183"/>
                        <a:pt x="131" y="222"/>
                      </a:cubicBezTo>
                      <a:cubicBezTo>
                        <a:pt x="131" y="222"/>
                        <a:pt x="153" y="234"/>
                        <a:pt x="164" y="243"/>
                      </a:cubicBezTo>
                      <a:cubicBezTo>
                        <a:pt x="174" y="251"/>
                        <a:pt x="191" y="253"/>
                        <a:pt x="200" y="243"/>
                      </a:cubicBezTo>
                      <a:cubicBezTo>
                        <a:pt x="213" y="228"/>
                        <a:pt x="183" y="215"/>
                        <a:pt x="173" y="206"/>
                      </a:cubicBezTo>
                      <a:cubicBezTo>
                        <a:pt x="209" y="231"/>
                        <a:pt x="209" y="231"/>
                        <a:pt x="209" y="231"/>
                      </a:cubicBezTo>
                      <a:cubicBezTo>
                        <a:pt x="220" y="240"/>
                        <a:pt x="234" y="238"/>
                        <a:pt x="241" y="230"/>
                      </a:cubicBezTo>
                      <a:cubicBezTo>
                        <a:pt x="243" y="227"/>
                        <a:pt x="249" y="218"/>
                        <a:pt x="240" y="207"/>
                      </a:cubicBezTo>
                    </a:path>
                  </a:pathLst>
                </a:custGeom>
                <a:solidFill>
                  <a:srgbClr val="FFE6B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8" name="Freeform 9"/>
                <p:cNvSpPr>
                  <a:spLocks/>
                </p:cNvSpPr>
                <p:nvPr/>
              </p:nvSpPr>
              <p:spPr bwMode="auto">
                <a:xfrm>
                  <a:off x="15097916" y="6903241"/>
                  <a:ext cx="211757" cy="162085"/>
                </a:xfrm>
                <a:custGeom>
                  <a:avLst/>
                  <a:gdLst>
                    <a:gd name="T0" fmla="*/ 0 w 81"/>
                    <a:gd name="T1" fmla="*/ 0 h 62"/>
                    <a:gd name="T2" fmla="*/ 52 w 81"/>
                    <a:gd name="T3" fmla="*/ 43 h 62"/>
                    <a:gd name="T4" fmla="*/ 78 w 81"/>
                    <a:gd name="T5" fmla="*/ 62 h 62"/>
                    <a:gd name="T6" fmla="*/ 81 w 81"/>
                    <a:gd name="T7" fmla="*/ 60 h 62"/>
                    <a:gd name="T8" fmla="*/ 0 w 81"/>
                    <a:gd name="T9" fmla="*/ 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62">
                      <a:moveTo>
                        <a:pt x="0" y="0"/>
                      </a:moveTo>
                      <a:lnTo>
                        <a:pt x="52" y="43"/>
                      </a:lnTo>
                      <a:lnTo>
                        <a:pt x="78" y="62"/>
                      </a:lnTo>
                      <a:lnTo>
                        <a:pt x="81" y="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BC6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9" name="Freeform 10"/>
                <p:cNvSpPr>
                  <a:spLocks/>
                </p:cNvSpPr>
                <p:nvPr/>
              </p:nvSpPr>
              <p:spPr bwMode="auto">
                <a:xfrm>
                  <a:off x="14899232" y="7070554"/>
                  <a:ext cx="185614" cy="143786"/>
                </a:xfrm>
                <a:custGeom>
                  <a:avLst/>
                  <a:gdLst>
                    <a:gd name="T0" fmla="*/ 28 w 30"/>
                    <a:gd name="T1" fmla="*/ 23 h 23"/>
                    <a:gd name="T2" fmla="*/ 30 w 30"/>
                    <a:gd name="T3" fmla="*/ 22 h 23"/>
                    <a:gd name="T4" fmla="*/ 0 w 30"/>
                    <a:gd name="T5" fmla="*/ 0 h 23"/>
                    <a:gd name="T6" fmla="*/ 28 w 30"/>
                    <a:gd name="T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23">
                      <a:moveTo>
                        <a:pt x="28" y="23"/>
                      </a:moveTo>
                      <a:cubicBezTo>
                        <a:pt x="29" y="23"/>
                        <a:pt x="29" y="22"/>
                        <a:pt x="30" y="22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8" y="23"/>
                      </a:lnTo>
                      <a:close/>
                    </a:path>
                  </a:pathLst>
                </a:custGeom>
                <a:solidFill>
                  <a:srgbClr val="EBC6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0" name="Freeform 11"/>
                <p:cNvSpPr>
                  <a:spLocks/>
                </p:cNvSpPr>
                <p:nvPr/>
              </p:nvSpPr>
              <p:spPr bwMode="auto">
                <a:xfrm>
                  <a:off x="14433892" y="6660115"/>
                  <a:ext cx="1129364" cy="883623"/>
                </a:xfrm>
                <a:custGeom>
                  <a:avLst/>
                  <a:gdLst>
                    <a:gd name="T0" fmla="*/ 161 w 182"/>
                    <a:gd name="T1" fmla="*/ 27 h 142"/>
                    <a:gd name="T2" fmla="*/ 121 w 182"/>
                    <a:gd name="T3" fmla="*/ 0 h 142"/>
                    <a:gd name="T4" fmla="*/ 125 w 182"/>
                    <a:gd name="T5" fmla="*/ 27 h 142"/>
                    <a:gd name="T6" fmla="*/ 100 w 182"/>
                    <a:gd name="T7" fmla="*/ 31 h 142"/>
                    <a:gd name="T8" fmla="*/ 97 w 182"/>
                    <a:gd name="T9" fmla="*/ 56 h 142"/>
                    <a:gd name="T10" fmla="*/ 61 w 182"/>
                    <a:gd name="T11" fmla="*/ 53 h 142"/>
                    <a:gd name="T12" fmla="*/ 64 w 182"/>
                    <a:gd name="T13" fmla="*/ 86 h 142"/>
                    <a:gd name="T14" fmla="*/ 31 w 182"/>
                    <a:gd name="T15" fmla="*/ 88 h 142"/>
                    <a:gd name="T16" fmla="*/ 0 w 182"/>
                    <a:gd name="T17" fmla="*/ 108 h 142"/>
                    <a:gd name="T18" fmla="*/ 2 w 182"/>
                    <a:gd name="T19" fmla="*/ 110 h 142"/>
                    <a:gd name="T20" fmla="*/ 35 w 182"/>
                    <a:gd name="T21" fmla="*/ 131 h 142"/>
                    <a:gd name="T22" fmla="*/ 71 w 182"/>
                    <a:gd name="T23" fmla="*/ 132 h 142"/>
                    <a:gd name="T24" fmla="*/ 44 w 182"/>
                    <a:gd name="T25" fmla="*/ 94 h 142"/>
                    <a:gd name="T26" fmla="*/ 80 w 182"/>
                    <a:gd name="T27" fmla="*/ 119 h 142"/>
                    <a:gd name="T28" fmla="*/ 112 w 182"/>
                    <a:gd name="T29" fmla="*/ 118 h 142"/>
                    <a:gd name="T30" fmla="*/ 111 w 182"/>
                    <a:gd name="T31" fmla="*/ 96 h 142"/>
                    <a:gd name="T32" fmla="*/ 75 w 182"/>
                    <a:gd name="T33" fmla="*/ 66 h 142"/>
                    <a:gd name="T34" fmla="*/ 112 w 182"/>
                    <a:gd name="T35" fmla="*/ 94 h 142"/>
                    <a:gd name="T36" fmla="*/ 118 w 182"/>
                    <a:gd name="T37" fmla="*/ 97 h 142"/>
                    <a:gd name="T38" fmla="*/ 150 w 182"/>
                    <a:gd name="T39" fmla="*/ 93 h 142"/>
                    <a:gd name="T40" fmla="*/ 147 w 182"/>
                    <a:gd name="T41" fmla="*/ 70 h 142"/>
                    <a:gd name="T42" fmla="*/ 129 w 182"/>
                    <a:gd name="T43" fmla="*/ 57 h 142"/>
                    <a:gd name="T44" fmla="*/ 107 w 182"/>
                    <a:gd name="T45" fmla="*/ 40 h 142"/>
                    <a:gd name="T46" fmla="*/ 142 w 182"/>
                    <a:gd name="T47" fmla="*/ 65 h 142"/>
                    <a:gd name="T48" fmla="*/ 176 w 182"/>
                    <a:gd name="T49" fmla="*/ 63 h 142"/>
                    <a:gd name="T50" fmla="*/ 161 w 182"/>
                    <a:gd name="T51" fmla="*/ 27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82" h="142">
                      <a:moveTo>
                        <a:pt x="161" y="27"/>
                      </a:moveTo>
                      <a:cubicBezTo>
                        <a:pt x="148" y="18"/>
                        <a:pt x="134" y="9"/>
                        <a:pt x="121" y="0"/>
                      </a:cubicBezTo>
                      <a:cubicBezTo>
                        <a:pt x="125" y="9"/>
                        <a:pt x="131" y="20"/>
                        <a:pt x="125" y="27"/>
                      </a:cubicBezTo>
                      <a:cubicBezTo>
                        <a:pt x="116" y="38"/>
                        <a:pt x="105" y="32"/>
                        <a:pt x="100" y="31"/>
                      </a:cubicBezTo>
                      <a:cubicBezTo>
                        <a:pt x="102" y="36"/>
                        <a:pt x="109" y="46"/>
                        <a:pt x="97" y="56"/>
                      </a:cubicBezTo>
                      <a:cubicBezTo>
                        <a:pt x="89" y="65"/>
                        <a:pt x="74" y="60"/>
                        <a:pt x="61" y="53"/>
                      </a:cubicBezTo>
                      <a:cubicBezTo>
                        <a:pt x="72" y="64"/>
                        <a:pt x="70" y="82"/>
                        <a:pt x="64" y="86"/>
                      </a:cubicBezTo>
                      <a:cubicBezTo>
                        <a:pt x="57" y="95"/>
                        <a:pt x="40" y="99"/>
                        <a:pt x="31" y="88"/>
                      </a:cubicBezTo>
                      <a:cubicBezTo>
                        <a:pt x="39" y="109"/>
                        <a:pt x="19" y="120"/>
                        <a:pt x="0" y="108"/>
                      </a:cubicBezTo>
                      <a:cubicBezTo>
                        <a:pt x="1" y="108"/>
                        <a:pt x="2" y="109"/>
                        <a:pt x="2" y="110"/>
                      </a:cubicBezTo>
                      <a:cubicBezTo>
                        <a:pt x="2" y="110"/>
                        <a:pt x="24" y="122"/>
                        <a:pt x="35" y="131"/>
                      </a:cubicBezTo>
                      <a:cubicBezTo>
                        <a:pt x="45" y="139"/>
                        <a:pt x="62" y="142"/>
                        <a:pt x="71" y="132"/>
                      </a:cubicBezTo>
                      <a:cubicBezTo>
                        <a:pt x="84" y="116"/>
                        <a:pt x="54" y="103"/>
                        <a:pt x="44" y="94"/>
                      </a:cubicBezTo>
                      <a:cubicBezTo>
                        <a:pt x="80" y="119"/>
                        <a:pt x="80" y="119"/>
                        <a:pt x="80" y="119"/>
                      </a:cubicBezTo>
                      <a:cubicBezTo>
                        <a:pt x="91" y="128"/>
                        <a:pt x="105" y="126"/>
                        <a:pt x="112" y="118"/>
                      </a:cubicBezTo>
                      <a:cubicBezTo>
                        <a:pt x="114" y="115"/>
                        <a:pt x="120" y="106"/>
                        <a:pt x="111" y="96"/>
                      </a:cubicBezTo>
                      <a:cubicBezTo>
                        <a:pt x="75" y="66"/>
                        <a:pt x="75" y="66"/>
                        <a:pt x="75" y="66"/>
                      </a:cubicBezTo>
                      <a:cubicBezTo>
                        <a:pt x="112" y="94"/>
                        <a:pt x="112" y="94"/>
                        <a:pt x="112" y="94"/>
                      </a:cubicBezTo>
                      <a:cubicBezTo>
                        <a:pt x="118" y="97"/>
                        <a:pt x="118" y="97"/>
                        <a:pt x="118" y="97"/>
                      </a:cubicBezTo>
                      <a:cubicBezTo>
                        <a:pt x="129" y="105"/>
                        <a:pt x="145" y="100"/>
                        <a:pt x="150" y="93"/>
                      </a:cubicBezTo>
                      <a:cubicBezTo>
                        <a:pt x="154" y="87"/>
                        <a:pt x="156" y="78"/>
                        <a:pt x="147" y="70"/>
                      </a:cubicBezTo>
                      <a:cubicBezTo>
                        <a:pt x="129" y="57"/>
                        <a:pt x="129" y="57"/>
                        <a:pt x="129" y="57"/>
                      </a:cubicBezTo>
                      <a:cubicBezTo>
                        <a:pt x="107" y="40"/>
                        <a:pt x="107" y="40"/>
                        <a:pt x="107" y="40"/>
                      </a:cubicBezTo>
                      <a:cubicBezTo>
                        <a:pt x="142" y="65"/>
                        <a:pt x="142" y="65"/>
                        <a:pt x="142" y="65"/>
                      </a:cubicBezTo>
                      <a:cubicBezTo>
                        <a:pt x="153" y="74"/>
                        <a:pt x="169" y="73"/>
                        <a:pt x="176" y="63"/>
                      </a:cubicBezTo>
                      <a:cubicBezTo>
                        <a:pt x="182" y="55"/>
                        <a:pt x="178" y="40"/>
                        <a:pt x="161" y="27"/>
                      </a:cubicBezTo>
                    </a:path>
                  </a:pathLst>
                </a:custGeom>
                <a:solidFill>
                  <a:srgbClr val="F7D6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1" name="Freeform 12"/>
                <p:cNvSpPr>
                  <a:spLocks/>
                </p:cNvSpPr>
                <p:nvPr/>
              </p:nvSpPr>
              <p:spPr bwMode="auto">
                <a:xfrm>
                  <a:off x="14773747" y="6288889"/>
                  <a:ext cx="745068" cy="596054"/>
                </a:xfrm>
                <a:custGeom>
                  <a:avLst/>
                  <a:gdLst>
                    <a:gd name="T0" fmla="*/ 86 w 120"/>
                    <a:gd name="T1" fmla="*/ 67 h 96"/>
                    <a:gd name="T2" fmla="*/ 9 w 120"/>
                    <a:gd name="T3" fmla="*/ 0 h 96"/>
                    <a:gd name="T4" fmla="*/ 9 w 120"/>
                    <a:gd name="T5" fmla="*/ 0 h 96"/>
                    <a:gd name="T6" fmla="*/ 0 w 120"/>
                    <a:gd name="T7" fmla="*/ 2 h 96"/>
                    <a:gd name="T8" fmla="*/ 70 w 120"/>
                    <a:gd name="T9" fmla="*/ 63 h 96"/>
                    <a:gd name="T10" fmla="*/ 106 w 120"/>
                    <a:gd name="T11" fmla="*/ 88 h 96"/>
                    <a:gd name="T12" fmla="*/ 115 w 120"/>
                    <a:gd name="T13" fmla="*/ 96 h 96"/>
                    <a:gd name="T14" fmla="*/ 120 w 120"/>
                    <a:gd name="T15" fmla="*/ 90 h 96"/>
                    <a:gd name="T16" fmla="*/ 86 w 120"/>
                    <a:gd name="T17" fmla="*/ 67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0" h="96">
                      <a:moveTo>
                        <a:pt x="86" y="67"/>
                      </a:moveTo>
                      <a:cubicBezTo>
                        <a:pt x="56" y="44"/>
                        <a:pt x="19" y="20"/>
                        <a:pt x="9" y="0"/>
                      </a:cubicBezTo>
                      <a:cubicBezTo>
                        <a:pt x="9" y="0"/>
                        <a:pt x="9" y="1"/>
                        <a:pt x="9" y="0"/>
                      </a:cubicBezTo>
                      <a:cubicBezTo>
                        <a:pt x="6" y="2"/>
                        <a:pt x="2" y="2"/>
                        <a:pt x="0" y="2"/>
                      </a:cubicBezTo>
                      <a:cubicBezTo>
                        <a:pt x="28" y="34"/>
                        <a:pt x="70" y="63"/>
                        <a:pt x="70" y="63"/>
                      </a:cubicBezTo>
                      <a:cubicBezTo>
                        <a:pt x="81" y="70"/>
                        <a:pt x="89" y="76"/>
                        <a:pt x="106" y="88"/>
                      </a:cubicBezTo>
                      <a:cubicBezTo>
                        <a:pt x="110" y="91"/>
                        <a:pt x="113" y="93"/>
                        <a:pt x="115" y="96"/>
                      </a:cubicBezTo>
                      <a:cubicBezTo>
                        <a:pt x="117" y="94"/>
                        <a:pt x="118" y="91"/>
                        <a:pt x="120" y="90"/>
                      </a:cubicBezTo>
                      <a:cubicBezTo>
                        <a:pt x="120" y="90"/>
                        <a:pt x="92" y="71"/>
                        <a:pt x="86" y="67"/>
                      </a:cubicBezTo>
                    </a:path>
                  </a:pathLst>
                </a:custGeom>
                <a:solidFill>
                  <a:srgbClr val="E0B88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2" name="Freeform 13"/>
                <p:cNvSpPr>
                  <a:spLocks/>
                </p:cNvSpPr>
                <p:nvPr/>
              </p:nvSpPr>
              <p:spPr bwMode="auto">
                <a:xfrm>
                  <a:off x="14049594" y="5946419"/>
                  <a:ext cx="1043095" cy="541154"/>
                </a:xfrm>
                <a:custGeom>
                  <a:avLst/>
                  <a:gdLst>
                    <a:gd name="T0" fmla="*/ 130 w 168"/>
                    <a:gd name="T1" fmla="*/ 13 h 87"/>
                    <a:gd name="T2" fmla="*/ 69 w 168"/>
                    <a:gd name="T3" fmla="*/ 21 h 87"/>
                    <a:gd name="T4" fmla="*/ 23 w 168"/>
                    <a:gd name="T5" fmla="*/ 52 h 87"/>
                    <a:gd name="T6" fmla="*/ 15 w 168"/>
                    <a:gd name="T7" fmla="*/ 77 h 87"/>
                    <a:gd name="T8" fmla="*/ 72 w 168"/>
                    <a:gd name="T9" fmla="*/ 71 h 87"/>
                    <a:gd name="T10" fmla="*/ 117 w 168"/>
                    <a:gd name="T11" fmla="*/ 57 h 87"/>
                    <a:gd name="T12" fmla="*/ 129 w 168"/>
                    <a:gd name="T13" fmla="*/ 34 h 87"/>
                    <a:gd name="T14" fmla="*/ 117 w 168"/>
                    <a:gd name="T15" fmla="*/ 33 h 87"/>
                    <a:gd name="T16" fmla="*/ 130 w 168"/>
                    <a:gd name="T17" fmla="*/ 13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8" h="87">
                      <a:moveTo>
                        <a:pt x="130" y="13"/>
                      </a:moveTo>
                      <a:cubicBezTo>
                        <a:pt x="130" y="0"/>
                        <a:pt x="69" y="21"/>
                        <a:pt x="69" y="21"/>
                      </a:cubicBezTo>
                      <a:cubicBezTo>
                        <a:pt x="53" y="29"/>
                        <a:pt x="53" y="39"/>
                        <a:pt x="23" y="52"/>
                      </a:cubicBezTo>
                      <a:cubicBezTo>
                        <a:pt x="0" y="62"/>
                        <a:pt x="6" y="68"/>
                        <a:pt x="15" y="77"/>
                      </a:cubicBezTo>
                      <a:cubicBezTo>
                        <a:pt x="23" y="85"/>
                        <a:pt x="55" y="87"/>
                        <a:pt x="72" y="71"/>
                      </a:cubicBezTo>
                      <a:cubicBezTo>
                        <a:pt x="87" y="58"/>
                        <a:pt x="104" y="59"/>
                        <a:pt x="117" y="57"/>
                      </a:cubicBezTo>
                      <a:cubicBezTo>
                        <a:pt x="126" y="56"/>
                        <a:pt x="168" y="45"/>
                        <a:pt x="129" y="34"/>
                      </a:cubicBezTo>
                      <a:cubicBezTo>
                        <a:pt x="122" y="32"/>
                        <a:pt x="119" y="35"/>
                        <a:pt x="117" y="33"/>
                      </a:cubicBezTo>
                      <a:lnTo>
                        <a:pt x="130" y="13"/>
                      </a:lnTo>
                      <a:close/>
                    </a:path>
                  </a:pathLst>
                </a:custGeom>
                <a:solidFill>
                  <a:srgbClr val="F7CE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3" name="Freeform 14"/>
                <p:cNvSpPr>
                  <a:spLocks/>
                </p:cNvSpPr>
                <p:nvPr/>
              </p:nvSpPr>
              <p:spPr bwMode="auto">
                <a:xfrm>
                  <a:off x="13887509" y="6560773"/>
                  <a:ext cx="899309" cy="779052"/>
                </a:xfrm>
                <a:custGeom>
                  <a:avLst/>
                  <a:gdLst>
                    <a:gd name="T0" fmla="*/ 58 w 145"/>
                    <a:gd name="T1" fmla="*/ 100 h 125"/>
                    <a:gd name="T2" fmla="*/ 90 w 145"/>
                    <a:gd name="T3" fmla="*/ 125 h 125"/>
                    <a:gd name="T4" fmla="*/ 134 w 145"/>
                    <a:gd name="T5" fmla="*/ 89 h 125"/>
                    <a:gd name="T6" fmla="*/ 138 w 145"/>
                    <a:gd name="T7" fmla="*/ 59 h 125"/>
                    <a:gd name="T8" fmla="*/ 108 w 145"/>
                    <a:gd name="T9" fmla="*/ 58 h 125"/>
                    <a:gd name="T10" fmla="*/ 105 w 145"/>
                    <a:gd name="T11" fmla="*/ 60 h 125"/>
                    <a:gd name="T12" fmla="*/ 109 w 145"/>
                    <a:gd name="T13" fmla="*/ 32 h 125"/>
                    <a:gd name="T14" fmla="*/ 78 w 145"/>
                    <a:gd name="T15" fmla="*/ 30 h 125"/>
                    <a:gd name="T16" fmla="*/ 74 w 145"/>
                    <a:gd name="T17" fmla="*/ 33 h 125"/>
                    <a:gd name="T18" fmla="*/ 74 w 145"/>
                    <a:gd name="T19" fmla="*/ 12 h 125"/>
                    <a:gd name="T20" fmla="*/ 44 w 145"/>
                    <a:gd name="T21" fmla="*/ 7 h 125"/>
                    <a:gd name="T22" fmla="*/ 7 w 145"/>
                    <a:gd name="T23" fmla="*/ 31 h 125"/>
                    <a:gd name="T24" fmla="*/ 0 w 145"/>
                    <a:gd name="T25" fmla="*/ 37 h 125"/>
                    <a:gd name="T26" fmla="*/ 24 w 145"/>
                    <a:gd name="T27" fmla="*/ 68 h 125"/>
                    <a:gd name="T28" fmla="*/ 29 w 145"/>
                    <a:gd name="T29" fmla="*/ 66 h 125"/>
                    <a:gd name="T30" fmla="*/ 52 w 145"/>
                    <a:gd name="T31" fmla="*/ 51 h 125"/>
                    <a:gd name="T32" fmla="*/ 27 w 145"/>
                    <a:gd name="T33" fmla="*/ 70 h 125"/>
                    <a:gd name="T34" fmla="*/ 27 w 145"/>
                    <a:gd name="T35" fmla="*/ 71 h 125"/>
                    <a:gd name="T36" fmla="*/ 57 w 145"/>
                    <a:gd name="T37" fmla="*/ 99 h 125"/>
                    <a:gd name="T38" fmla="*/ 100 w 145"/>
                    <a:gd name="T39" fmla="*/ 64 h 125"/>
                    <a:gd name="T40" fmla="*/ 61 w 145"/>
                    <a:gd name="T41" fmla="*/ 98 h 125"/>
                    <a:gd name="T42" fmla="*/ 58 w 145"/>
                    <a:gd name="T43" fmla="*/ 100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5" h="125">
                      <a:moveTo>
                        <a:pt x="58" y="100"/>
                      </a:moveTo>
                      <a:cubicBezTo>
                        <a:pt x="68" y="108"/>
                        <a:pt x="79" y="117"/>
                        <a:pt x="90" y="125"/>
                      </a:cubicBezTo>
                      <a:cubicBezTo>
                        <a:pt x="134" y="89"/>
                        <a:pt x="134" y="89"/>
                        <a:pt x="134" y="89"/>
                      </a:cubicBezTo>
                      <a:cubicBezTo>
                        <a:pt x="143" y="81"/>
                        <a:pt x="145" y="67"/>
                        <a:pt x="138" y="59"/>
                      </a:cubicBezTo>
                      <a:cubicBezTo>
                        <a:pt x="131" y="50"/>
                        <a:pt x="117" y="50"/>
                        <a:pt x="108" y="58"/>
                      </a:cubicBezTo>
                      <a:cubicBezTo>
                        <a:pt x="105" y="60"/>
                        <a:pt x="105" y="60"/>
                        <a:pt x="105" y="60"/>
                      </a:cubicBezTo>
                      <a:cubicBezTo>
                        <a:pt x="113" y="52"/>
                        <a:pt x="115" y="40"/>
                        <a:pt x="109" y="32"/>
                      </a:cubicBezTo>
                      <a:cubicBezTo>
                        <a:pt x="102" y="23"/>
                        <a:pt x="88" y="22"/>
                        <a:pt x="78" y="30"/>
                      </a:cubicBezTo>
                      <a:cubicBezTo>
                        <a:pt x="74" y="33"/>
                        <a:pt x="74" y="33"/>
                        <a:pt x="74" y="33"/>
                      </a:cubicBezTo>
                      <a:cubicBezTo>
                        <a:pt x="78" y="26"/>
                        <a:pt x="79" y="18"/>
                        <a:pt x="74" y="12"/>
                      </a:cubicBezTo>
                      <a:cubicBezTo>
                        <a:pt x="68" y="2"/>
                        <a:pt x="55" y="0"/>
                        <a:pt x="44" y="7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4" y="33"/>
                        <a:pt x="2" y="35"/>
                        <a:pt x="0" y="37"/>
                      </a:cubicBezTo>
                      <a:cubicBezTo>
                        <a:pt x="5" y="46"/>
                        <a:pt x="13" y="56"/>
                        <a:pt x="24" y="68"/>
                      </a:cubicBezTo>
                      <a:cubicBezTo>
                        <a:pt x="26" y="67"/>
                        <a:pt x="27" y="67"/>
                        <a:pt x="29" y="66"/>
                      </a:cubicBezTo>
                      <a:cubicBezTo>
                        <a:pt x="52" y="51"/>
                        <a:pt x="52" y="51"/>
                        <a:pt x="52" y="51"/>
                      </a:cubicBezTo>
                      <a:cubicBezTo>
                        <a:pt x="27" y="70"/>
                        <a:pt x="27" y="70"/>
                        <a:pt x="27" y="70"/>
                      </a:cubicBezTo>
                      <a:cubicBezTo>
                        <a:pt x="27" y="70"/>
                        <a:pt x="27" y="71"/>
                        <a:pt x="27" y="71"/>
                      </a:cubicBezTo>
                      <a:cubicBezTo>
                        <a:pt x="35" y="80"/>
                        <a:pt x="45" y="89"/>
                        <a:pt x="57" y="99"/>
                      </a:cubicBezTo>
                      <a:cubicBezTo>
                        <a:pt x="100" y="64"/>
                        <a:pt x="100" y="64"/>
                        <a:pt x="100" y="64"/>
                      </a:cubicBezTo>
                      <a:cubicBezTo>
                        <a:pt x="61" y="98"/>
                        <a:pt x="61" y="98"/>
                        <a:pt x="61" y="98"/>
                      </a:cubicBezTo>
                      <a:cubicBezTo>
                        <a:pt x="60" y="98"/>
                        <a:pt x="59" y="99"/>
                        <a:pt x="58" y="100"/>
                      </a:cubicBezTo>
                      <a:close/>
                    </a:path>
                  </a:pathLst>
                </a:custGeom>
                <a:solidFill>
                  <a:srgbClr val="E0B88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4" name="Freeform 15"/>
                <p:cNvSpPr>
                  <a:spLocks/>
                </p:cNvSpPr>
                <p:nvPr/>
              </p:nvSpPr>
              <p:spPr bwMode="auto">
                <a:xfrm>
                  <a:off x="14457419" y="7070554"/>
                  <a:ext cx="465340" cy="397369"/>
                </a:xfrm>
                <a:custGeom>
                  <a:avLst/>
                  <a:gdLst>
                    <a:gd name="T0" fmla="*/ 42 w 75"/>
                    <a:gd name="T1" fmla="*/ 7 h 64"/>
                    <a:gd name="T2" fmla="*/ 6 w 75"/>
                    <a:gd name="T3" fmla="*/ 38 h 64"/>
                    <a:gd name="T4" fmla="*/ 0 w 75"/>
                    <a:gd name="T5" fmla="*/ 45 h 64"/>
                    <a:gd name="T6" fmla="*/ 30 w 75"/>
                    <a:gd name="T7" fmla="*/ 64 h 64"/>
                    <a:gd name="T8" fmla="*/ 58 w 75"/>
                    <a:gd name="T9" fmla="*/ 40 h 64"/>
                    <a:gd name="T10" fmla="*/ 40 w 75"/>
                    <a:gd name="T11" fmla="*/ 28 h 64"/>
                    <a:gd name="T12" fmla="*/ 58 w 75"/>
                    <a:gd name="T13" fmla="*/ 40 h 64"/>
                    <a:gd name="T14" fmla="*/ 65 w 75"/>
                    <a:gd name="T15" fmla="*/ 34 h 64"/>
                    <a:gd name="T16" fmla="*/ 69 w 75"/>
                    <a:gd name="T17" fmla="*/ 8 h 64"/>
                    <a:gd name="T18" fmla="*/ 42 w 75"/>
                    <a:gd name="T19" fmla="*/ 7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5" h="64">
                      <a:moveTo>
                        <a:pt x="42" y="7"/>
                      </a:moveTo>
                      <a:cubicBezTo>
                        <a:pt x="6" y="38"/>
                        <a:pt x="6" y="38"/>
                        <a:pt x="6" y="38"/>
                      </a:cubicBezTo>
                      <a:cubicBezTo>
                        <a:pt x="3" y="40"/>
                        <a:pt x="1" y="42"/>
                        <a:pt x="0" y="45"/>
                      </a:cubicBezTo>
                      <a:cubicBezTo>
                        <a:pt x="5" y="48"/>
                        <a:pt x="20" y="57"/>
                        <a:pt x="30" y="64"/>
                      </a:cubicBezTo>
                      <a:cubicBezTo>
                        <a:pt x="58" y="40"/>
                        <a:pt x="58" y="40"/>
                        <a:pt x="58" y="40"/>
                      </a:cubicBezTo>
                      <a:cubicBezTo>
                        <a:pt x="51" y="36"/>
                        <a:pt x="44" y="32"/>
                        <a:pt x="40" y="28"/>
                      </a:cubicBezTo>
                      <a:cubicBezTo>
                        <a:pt x="58" y="40"/>
                        <a:pt x="58" y="40"/>
                        <a:pt x="58" y="40"/>
                      </a:cubicBezTo>
                      <a:cubicBezTo>
                        <a:pt x="65" y="34"/>
                        <a:pt x="65" y="34"/>
                        <a:pt x="65" y="34"/>
                      </a:cubicBezTo>
                      <a:cubicBezTo>
                        <a:pt x="73" y="27"/>
                        <a:pt x="75" y="15"/>
                        <a:pt x="69" y="8"/>
                      </a:cubicBezTo>
                      <a:cubicBezTo>
                        <a:pt x="62" y="1"/>
                        <a:pt x="51" y="0"/>
                        <a:pt x="42" y="7"/>
                      </a:cubicBezTo>
                      <a:close/>
                    </a:path>
                  </a:pathLst>
                </a:custGeom>
                <a:solidFill>
                  <a:srgbClr val="E0B88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5" name="Freeform 16"/>
                <p:cNvSpPr>
                  <a:spLocks/>
                </p:cNvSpPr>
                <p:nvPr/>
              </p:nvSpPr>
              <p:spPr bwMode="auto">
                <a:xfrm>
                  <a:off x="13788166" y="6560773"/>
                  <a:ext cx="546383" cy="454883"/>
                </a:xfrm>
                <a:custGeom>
                  <a:avLst/>
                  <a:gdLst>
                    <a:gd name="T0" fmla="*/ 82 w 88"/>
                    <a:gd name="T1" fmla="*/ 12 h 73"/>
                    <a:gd name="T2" fmla="*/ 52 w 88"/>
                    <a:gd name="T3" fmla="*/ 7 h 73"/>
                    <a:gd name="T4" fmla="*/ 14 w 88"/>
                    <a:gd name="T5" fmla="*/ 31 h 73"/>
                    <a:gd name="T6" fmla="*/ 6 w 88"/>
                    <a:gd name="T7" fmla="*/ 61 h 73"/>
                    <a:gd name="T8" fmla="*/ 37 w 88"/>
                    <a:gd name="T9" fmla="*/ 66 h 73"/>
                    <a:gd name="T10" fmla="*/ 74 w 88"/>
                    <a:gd name="T11" fmla="*/ 42 h 73"/>
                    <a:gd name="T12" fmla="*/ 82 w 88"/>
                    <a:gd name="T13" fmla="*/ 12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73">
                      <a:moveTo>
                        <a:pt x="82" y="12"/>
                      </a:moveTo>
                      <a:cubicBezTo>
                        <a:pt x="76" y="2"/>
                        <a:pt x="62" y="0"/>
                        <a:pt x="52" y="7"/>
                      </a:cubicBezTo>
                      <a:cubicBezTo>
                        <a:pt x="14" y="31"/>
                        <a:pt x="14" y="31"/>
                        <a:pt x="14" y="31"/>
                      </a:cubicBezTo>
                      <a:cubicBezTo>
                        <a:pt x="4" y="38"/>
                        <a:pt x="0" y="51"/>
                        <a:pt x="6" y="61"/>
                      </a:cubicBezTo>
                      <a:cubicBezTo>
                        <a:pt x="12" y="71"/>
                        <a:pt x="26" y="73"/>
                        <a:pt x="37" y="66"/>
                      </a:cubicBezTo>
                      <a:cubicBezTo>
                        <a:pt x="74" y="42"/>
                        <a:pt x="74" y="42"/>
                        <a:pt x="74" y="42"/>
                      </a:cubicBezTo>
                      <a:cubicBezTo>
                        <a:pt x="85" y="35"/>
                        <a:pt x="88" y="22"/>
                        <a:pt x="82" y="12"/>
                      </a:cubicBezTo>
                    </a:path>
                  </a:pathLst>
                </a:custGeom>
                <a:solidFill>
                  <a:srgbClr val="F7CE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6" name="Freeform 17"/>
                <p:cNvSpPr>
                  <a:spLocks/>
                </p:cNvSpPr>
                <p:nvPr/>
              </p:nvSpPr>
              <p:spPr bwMode="auto">
                <a:xfrm>
                  <a:off x="13929337" y="6699328"/>
                  <a:ext cx="622196" cy="546383"/>
                </a:xfrm>
                <a:custGeom>
                  <a:avLst/>
                  <a:gdLst>
                    <a:gd name="T0" fmla="*/ 93 w 100"/>
                    <a:gd name="T1" fmla="*/ 10 h 88"/>
                    <a:gd name="T2" fmla="*/ 63 w 100"/>
                    <a:gd name="T3" fmla="*/ 8 h 88"/>
                    <a:gd name="T4" fmla="*/ 12 w 100"/>
                    <a:gd name="T5" fmla="*/ 48 h 88"/>
                    <a:gd name="T6" fmla="*/ 7 w 100"/>
                    <a:gd name="T7" fmla="*/ 78 h 88"/>
                    <a:gd name="T8" fmla="*/ 37 w 100"/>
                    <a:gd name="T9" fmla="*/ 80 h 88"/>
                    <a:gd name="T10" fmla="*/ 88 w 100"/>
                    <a:gd name="T11" fmla="*/ 40 h 88"/>
                    <a:gd name="T12" fmla="*/ 93 w 100"/>
                    <a:gd name="T13" fmla="*/ 1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88">
                      <a:moveTo>
                        <a:pt x="93" y="10"/>
                      </a:moveTo>
                      <a:cubicBezTo>
                        <a:pt x="86" y="1"/>
                        <a:pt x="73" y="0"/>
                        <a:pt x="63" y="8"/>
                      </a:cubicBezTo>
                      <a:cubicBezTo>
                        <a:pt x="12" y="48"/>
                        <a:pt x="12" y="48"/>
                        <a:pt x="12" y="48"/>
                      </a:cubicBezTo>
                      <a:cubicBezTo>
                        <a:pt x="2" y="56"/>
                        <a:pt x="0" y="69"/>
                        <a:pt x="7" y="78"/>
                      </a:cubicBezTo>
                      <a:cubicBezTo>
                        <a:pt x="14" y="87"/>
                        <a:pt x="28" y="88"/>
                        <a:pt x="37" y="80"/>
                      </a:cubicBezTo>
                      <a:cubicBezTo>
                        <a:pt x="88" y="40"/>
                        <a:pt x="88" y="40"/>
                        <a:pt x="88" y="40"/>
                      </a:cubicBezTo>
                      <a:cubicBezTo>
                        <a:pt x="98" y="32"/>
                        <a:pt x="100" y="19"/>
                        <a:pt x="93" y="10"/>
                      </a:cubicBezTo>
                    </a:path>
                  </a:pathLst>
                </a:custGeom>
                <a:solidFill>
                  <a:srgbClr val="F7CE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7" name="Freeform 18"/>
                <p:cNvSpPr>
                  <a:spLocks/>
                </p:cNvSpPr>
                <p:nvPr/>
              </p:nvSpPr>
              <p:spPr bwMode="auto">
                <a:xfrm>
                  <a:off x="14141093" y="6871870"/>
                  <a:ext cx="596054" cy="541154"/>
                </a:xfrm>
                <a:custGeom>
                  <a:avLst/>
                  <a:gdLst>
                    <a:gd name="T0" fmla="*/ 88 w 96"/>
                    <a:gd name="T1" fmla="*/ 9 h 87"/>
                    <a:gd name="T2" fmla="*/ 58 w 96"/>
                    <a:gd name="T3" fmla="*/ 8 h 87"/>
                    <a:gd name="T4" fmla="*/ 11 w 96"/>
                    <a:gd name="T5" fmla="*/ 48 h 87"/>
                    <a:gd name="T6" fmla="*/ 7 w 96"/>
                    <a:gd name="T7" fmla="*/ 78 h 87"/>
                    <a:gd name="T8" fmla="*/ 37 w 96"/>
                    <a:gd name="T9" fmla="*/ 79 h 87"/>
                    <a:gd name="T10" fmla="*/ 84 w 96"/>
                    <a:gd name="T11" fmla="*/ 39 h 87"/>
                    <a:gd name="T12" fmla="*/ 88 w 96"/>
                    <a:gd name="T13" fmla="*/ 9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87">
                      <a:moveTo>
                        <a:pt x="88" y="9"/>
                      </a:moveTo>
                      <a:cubicBezTo>
                        <a:pt x="81" y="1"/>
                        <a:pt x="68" y="0"/>
                        <a:pt x="58" y="8"/>
                      </a:cubicBezTo>
                      <a:cubicBezTo>
                        <a:pt x="11" y="48"/>
                        <a:pt x="11" y="48"/>
                        <a:pt x="11" y="48"/>
                      </a:cubicBezTo>
                      <a:cubicBezTo>
                        <a:pt x="2" y="56"/>
                        <a:pt x="0" y="69"/>
                        <a:pt x="7" y="78"/>
                      </a:cubicBezTo>
                      <a:cubicBezTo>
                        <a:pt x="14" y="86"/>
                        <a:pt x="28" y="87"/>
                        <a:pt x="37" y="79"/>
                      </a:cubicBezTo>
                      <a:cubicBezTo>
                        <a:pt x="84" y="39"/>
                        <a:pt x="84" y="39"/>
                        <a:pt x="84" y="39"/>
                      </a:cubicBezTo>
                      <a:cubicBezTo>
                        <a:pt x="94" y="31"/>
                        <a:pt x="96" y="18"/>
                        <a:pt x="88" y="9"/>
                      </a:cubicBezTo>
                    </a:path>
                  </a:pathLst>
                </a:custGeom>
                <a:solidFill>
                  <a:srgbClr val="F7CE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Freeform 19"/>
                <p:cNvSpPr>
                  <a:spLocks/>
                </p:cNvSpPr>
                <p:nvPr/>
              </p:nvSpPr>
              <p:spPr bwMode="auto">
                <a:xfrm>
                  <a:off x="14376378" y="7070554"/>
                  <a:ext cx="496711" cy="447041"/>
                </a:xfrm>
                <a:custGeom>
                  <a:avLst/>
                  <a:gdLst>
                    <a:gd name="T0" fmla="*/ 73 w 80"/>
                    <a:gd name="T1" fmla="*/ 8 h 72"/>
                    <a:gd name="T2" fmla="*/ 47 w 80"/>
                    <a:gd name="T3" fmla="*/ 7 h 72"/>
                    <a:gd name="T4" fmla="*/ 10 w 80"/>
                    <a:gd name="T5" fmla="*/ 38 h 72"/>
                    <a:gd name="T6" fmla="*/ 7 w 80"/>
                    <a:gd name="T7" fmla="*/ 64 h 72"/>
                    <a:gd name="T8" fmla="*/ 33 w 80"/>
                    <a:gd name="T9" fmla="*/ 65 h 72"/>
                    <a:gd name="T10" fmla="*/ 70 w 80"/>
                    <a:gd name="T11" fmla="*/ 35 h 72"/>
                    <a:gd name="T12" fmla="*/ 73 w 80"/>
                    <a:gd name="T13" fmla="*/ 8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" h="72">
                      <a:moveTo>
                        <a:pt x="73" y="8"/>
                      </a:moveTo>
                      <a:cubicBezTo>
                        <a:pt x="67" y="1"/>
                        <a:pt x="55" y="0"/>
                        <a:pt x="47" y="7"/>
                      </a:cubicBezTo>
                      <a:cubicBezTo>
                        <a:pt x="10" y="38"/>
                        <a:pt x="10" y="38"/>
                        <a:pt x="10" y="38"/>
                      </a:cubicBezTo>
                      <a:cubicBezTo>
                        <a:pt x="2" y="45"/>
                        <a:pt x="0" y="57"/>
                        <a:pt x="7" y="64"/>
                      </a:cubicBezTo>
                      <a:cubicBezTo>
                        <a:pt x="13" y="72"/>
                        <a:pt x="25" y="72"/>
                        <a:pt x="33" y="65"/>
                      </a:cubicBezTo>
                      <a:cubicBezTo>
                        <a:pt x="70" y="35"/>
                        <a:pt x="70" y="35"/>
                        <a:pt x="70" y="35"/>
                      </a:cubicBezTo>
                      <a:cubicBezTo>
                        <a:pt x="78" y="28"/>
                        <a:pt x="80" y="16"/>
                        <a:pt x="73" y="8"/>
                      </a:cubicBezTo>
                    </a:path>
                  </a:pathLst>
                </a:custGeom>
                <a:solidFill>
                  <a:srgbClr val="F7CE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9" name="Freeform 20"/>
                <p:cNvSpPr>
                  <a:spLocks/>
                </p:cNvSpPr>
                <p:nvPr/>
              </p:nvSpPr>
              <p:spPr bwMode="auto">
                <a:xfrm>
                  <a:off x="14067894" y="6163404"/>
                  <a:ext cx="303255" cy="193456"/>
                </a:xfrm>
                <a:custGeom>
                  <a:avLst/>
                  <a:gdLst>
                    <a:gd name="T0" fmla="*/ 33 w 49"/>
                    <a:gd name="T1" fmla="*/ 27 h 31"/>
                    <a:gd name="T2" fmla="*/ 11 w 49"/>
                    <a:gd name="T3" fmla="*/ 21 h 31"/>
                    <a:gd name="T4" fmla="*/ 28 w 49"/>
                    <a:gd name="T5" fmla="*/ 14 h 31"/>
                    <a:gd name="T6" fmla="*/ 47 w 49"/>
                    <a:gd name="T7" fmla="*/ 0 h 31"/>
                    <a:gd name="T8" fmla="*/ 33 w 49"/>
                    <a:gd name="T9" fmla="*/ 27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31">
                      <a:moveTo>
                        <a:pt x="33" y="27"/>
                      </a:moveTo>
                      <a:cubicBezTo>
                        <a:pt x="23" y="31"/>
                        <a:pt x="0" y="26"/>
                        <a:pt x="11" y="21"/>
                      </a:cubicBezTo>
                      <a:cubicBezTo>
                        <a:pt x="27" y="14"/>
                        <a:pt x="22" y="16"/>
                        <a:pt x="28" y="14"/>
                      </a:cubicBezTo>
                      <a:cubicBezTo>
                        <a:pt x="41" y="7"/>
                        <a:pt x="47" y="0"/>
                        <a:pt x="47" y="0"/>
                      </a:cubicBezTo>
                      <a:cubicBezTo>
                        <a:pt x="49" y="6"/>
                        <a:pt x="44" y="23"/>
                        <a:pt x="33" y="27"/>
                      </a:cubicBezTo>
                    </a:path>
                  </a:pathLst>
                </a:custGeom>
                <a:solidFill>
                  <a:srgbClr val="F7DF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0" name="Freeform 21"/>
                <p:cNvSpPr>
                  <a:spLocks/>
                </p:cNvSpPr>
                <p:nvPr/>
              </p:nvSpPr>
              <p:spPr bwMode="auto">
                <a:xfrm>
                  <a:off x="14128022" y="6599986"/>
                  <a:ext cx="162085" cy="185614"/>
                </a:xfrm>
                <a:custGeom>
                  <a:avLst/>
                  <a:gdLst>
                    <a:gd name="T0" fmla="*/ 4 w 26"/>
                    <a:gd name="T1" fmla="*/ 21 h 30"/>
                    <a:gd name="T2" fmla="*/ 21 w 26"/>
                    <a:gd name="T3" fmla="*/ 27 h 30"/>
                    <a:gd name="T4" fmla="*/ 22 w 26"/>
                    <a:gd name="T5" fmla="*/ 9 h 30"/>
                    <a:gd name="T6" fmla="*/ 6 w 26"/>
                    <a:gd name="T7" fmla="*/ 4 h 30"/>
                    <a:gd name="T8" fmla="*/ 4 w 26"/>
                    <a:gd name="T9" fmla="*/ 2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30">
                      <a:moveTo>
                        <a:pt x="4" y="21"/>
                      </a:moveTo>
                      <a:cubicBezTo>
                        <a:pt x="8" y="27"/>
                        <a:pt x="15" y="30"/>
                        <a:pt x="21" y="27"/>
                      </a:cubicBezTo>
                      <a:cubicBezTo>
                        <a:pt x="26" y="23"/>
                        <a:pt x="26" y="15"/>
                        <a:pt x="22" y="9"/>
                      </a:cubicBezTo>
                      <a:cubicBezTo>
                        <a:pt x="18" y="3"/>
                        <a:pt x="11" y="0"/>
                        <a:pt x="6" y="4"/>
                      </a:cubicBezTo>
                      <a:cubicBezTo>
                        <a:pt x="1" y="7"/>
                        <a:pt x="0" y="15"/>
                        <a:pt x="4" y="21"/>
                      </a:cubicBezTo>
                    </a:path>
                  </a:pathLst>
                </a:custGeom>
                <a:solidFill>
                  <a:srgbClr val="F7DF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1" name="Freeform 22"/>
                <p:cNvSpPr>
                  <a:spLocks/>
                </p:cNvSpPr>
                <p:nvPr/>
              </p:nvSpPr>
              <p:spPr bwMode="auto">
                <a:xfrm>
                  <a:off x="14352849" y="6730700"/>
                  <a:ext cx="162085" cy="185614"/>
                </a:xfrm>
                <a:custGeom>
                  <a:avLst/>
                  <a:gdLst>
                    <a:gd name="T0" fmla="*/ 4 w 26"/>
                    <a:gd name="T1" fmla="*/ 21 h 30"/>
                    <a:gd name="T2" fmla="*/ 20 w 26"/>
                    <a:gd name="T3" fmla="*/ 26 h 30"/>
                    <a:gd name="T4" fmla="*/ 22 w 26"/>
                    <a:gd name="T5" fmla="*/ 9 h 30"/>
                    <a:gd name="T6" fmla="*/ 5 w 26"/>
                    <a:gd name="T7" fmla="*/ 4 h 30"/>
                    <a:gd name="T8" fmla="*/ 4 w 26"/>
                    <a:gd name="T9" fmla="*/ 2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30">
                      <a:moveTo>
                        <a:pt x="4" y="21"/>
                      </a:moveTo>
                      <a:cubicBezTo>
                        <a:pt x="8" y="27"/>
                        <a:pt x="15" y="30"/>
                        <a:pt x="20" y="26"/>
                      </a:cubicBezTo>
                      <a:cubicBezTo>
                        <a:pt x="25" y="23"/>
                        <a:pt x="26" y="15"/>
                        <a:pt x="22" y="9"/>
                      </a:cubicBezTo>
                      <a:cubicBezTo>
                        <a:pt x="18" y="3"/>
                        <a:pt x="11" y="0"/>
                        <a:pt x="5" y="4"/>
                      </a:cubicBezTo>
                      <a:cubicBezTo>
                        <a:pt x="0" y="7"/>
                        <a:pt x="0" y="15"/>
                        <a:pt x="4" y="21"/>
                      </a:cubicBezTo>
                    </a:path>
                  </a:pathLst>
                </a:custGeom>
                <a:solidFill>
                  <a:srgbClr val="F7DF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2" name="Freeform 23"/>
                <p:cNvSpPr>
                  <a:spLocks/>
                </p:cNvSpPr>
                <p:nvPr/>
              </p:nvSpPr>
              <p:spPr bwMode="auto">
                <a:xfrm>
                  <a:off x="14533234" y="6903241"/>
                  <a:ext cx="167313" cy="185614"/>
                </a:xfrm>
                <a:custGeom>
                  <a:avLst/>
                  <a:gdLst>
                    <a:gd name="T0" fmla="*/ 4 w 27"/>
                    <a:gd name="T1" fmla="*/ 21 h 30"/>
                    <a:gd name="T2" fmla="*/ 21 w 27"/>
                    <a:gd name="T3" fmla="*/ 27 h 30"/>
                    <a:gd name="T4" fmla="*/ 23 w 27"/>
                    <a:gd name="T5" fmla="*/ 9 h 30"/>
                    <a:gd name="T6" fmla="*/ 6 w 27"/>
                    <a:gd name="T7" fmla="*/ 4 h 30"/>
                    <a:gd name="T8" fmla="*/ 4 w 27"/>
                    <a:gd name="T9" fmla="*/ 2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30">
                      <a:moveTo>
                        <a:pt x="4" y="21"/>
                      </a:moveTo>
                      <a:cubicBezTo>
                        <a:pt x="9" y="27"/>
                        <a:pt x="16" y="30"/>
                        <a:pt x="21" y="27"/>
                      </a:cubicBezTo>
                      <a:cubicBezTo>
                        <a:pt x="26" y="23"/>
                        <a:pt x="27" y="15"/>
                        <a:pt x="23" y="9"/>
                      </a:cubicBezTo>
                      <a:cubicBezTo>
                        <a:pt x="19" y="3"/>
                        <a:pt x="11" y="0"/>
                        <a:pt x="6" y="4"/>
                      </a:cubicBezTo>
                      <a:cubicBezTo>
                        <a:pt x="1" y="7"/>
                        <a:pt x="0" y="15"/>
                        <a:pt x="4" y="21"/>
                      </a:cubicBezTo>
                    </a:path>
                  </a:pathLst>
                </a:custGeom>
                <a:solidFill>
                  <a:srgbClr val="F7DF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3" name="Freeform 24"/>
                <p:cNvSpPr>
                  <a:spLocks/>
                </p:cNvSpPr>
                <p:nvPr/>
              </p:nvSpPr>
              <p:spPr bwMode="auto">
                <a:xfrm>
                  <a:off x="14687475" y="7109770"/>
                  <a:ext cx="149014" cy="159471"/>
                </a:xfrm>
                <a:custGeom>
                  <a:avLst/>
                  <a:gdLst>
                    <a:gd name="T0" fmla="*/ 4 w 24"/>
                    <a:gd name="T1" fmla="*/ 18 h 26"/>
                    <a:gd name="T2" fmla="*/ 19 w 24"/>
                    <a:gd name="T3" fmla="*/ 23 h 26"/>
                    <a:gd name="T4" fmla="*/ 21 w 24"/>
                    <a:gd name="T5" fmla="*/ 7 h 26"/>
                    <a:gd name="T6" fmla="*/ 6 w 24"/>
                    <a:gd name="T7" fmla="*/ 3 h 26"/>
                    <a:gd name="T8" fmla="*/ 4 w 24"/>
                    <a:gd name="T9" fmla="*/ 18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26">
                      <a:moveTo>
                        <a:pt x="4" y="18"/>
                      </a:moveTo>
                      <a:cubicBezTo>
                        <a:pt x="8" y="24"/>
                        <a:pt x="14" y="26"/>
                        <a:pt x="19" y="23"/>
                      </a:cubicBezTo>
                      <a:cubicBezTo>
                        <a:pt x="24" y="20"/>
                        <a:pt x="24" y="13"/>
                        <a:pt x="21" y="7"/>
                      </a:cubicBezTo>
                      <a:cubicBezTo>
                        <a:pt x="17" y="2"/>
                        <a:pt x="10" y="0"/>
                        <a:pt x="6" y="3"/>
                      </a:cubicBezTo>
                      <a:cubicBezTo>
                        <a:pt x="1" y="6"/>
                        <a:pt x="0" y="13"/>
                        <a:pt x="4" y="18"/>
                      </a:cubicBezTo>
                    </a:path>
                  </a:pathLst>
                </a:custGeom>
                <a:solidFill>
                  <a:srgbClr val="F7DF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4" name="Freeform 25"/>
                <p:cNvSpPr>
                  <a:spLocks/>
                </p:cNvSpPr>
                <p:nvPr/>
              </p:nvSpPr>
              <p:spPr bwMode="auto">
                <a:xfrm>
                  <a:off x="15265230" y="5891520"/>
                  <a:ext cx="577755" cy="731996"/>
                </a:xfrm>
                <a:custGeom>
                  <a:avLst/>
                  <a:gdLst>
                    <a:gd name="T0" fmla="*/ 195 w 221"/>
                    <a:gd name="T1" fmla="*/ 280 h 280"/>
                    <a:gd name="T2" fmla="*/ 221 w 221"/>
                    <a:gd name="T3" fmla="*/ 259 h 280"/>
                    <a:gd name="T4" fmla="*/ 26 w 221"/>
                    <a:gd name="T5" fmla="*/ 0 h 280"/>
                    <a:gd name="T6" fmla="*/ 0 w 221"/>
                    <a:gd name="T7" fmla="*/ 19 h 280"/>
                    <a:gd name="T8" fmla="*/ 195 w 221"/>
                    <a:gd name="T9" fmla="*/ 280 h 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1" h="280">
                      <a:moveTo>
                        <a:pt x="195" y="280"/>
                      </a:moveTo>
                      <a:lnTo>
                        <a:pt x="221" y="259"/>
                      </a:lnTo>
                      <a:lnTo>
                        <a:pt x="26" y="0"/>
                      </a:lnTo>
                      <a:lnTo>
                        <a:pt x="0" y="19"/>
                      </a:lnTo>
                      <a:lnTo>
                        <a:pt x="195" y="2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Freeform 26"/>
                <p:cNvSpPr>
                  <a:spLocks/>
                </p:cNvSpPr>
                <p:nvPr/>
              </p:nvSpPr>
              <p:spPr bwMode="auto">
                <a:xfrm>
                  <a:off x="13657453" y="5964719"/>
                  <a:ext cx="551611" cy="671868"/>
                </a:xfrm>
                <a:custGeom>
                  <a:avLst/>
                  <a:gdLst>
                    <a:gd name="T0" fmla="*/ 185 w 211"/>
                    <a:gd name="T1" fmla="*/ 0 h 257"/>
                    <a:gd name="T2" fmla="*/ 0 w 211"/>
                    <a:gd name="T3" fmla="*/ 238 h 257"/>
                    <a:gd name="T4" fmla="*/ 24 w 211"/>
                    <a:gd name="T5" fmla="*/ 257 h 257"/>
                    <a:gd name="T6" fmla="*/ 211 w 211"/>
                    <a:gd name="T7" fmla="*/ 19 h 257"/>
                    <a:gd name="T8" fmla="*/ 185 w 211"/>
                    <a:gd name="T9" fmla="*/ 0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" h="257">
                      <a:moveTo>
                        <a:pt x="185" y="0"/>
                      </a:moveTo>
                      <a:lnTo>
                        <a:pt x="0" y="238"/>
                      </a:lnTo>
                      <a:lnTo>
                        <a:pt x="24" y="257"/>
                      </a:lnTo>
                      <a:lnTo>
                        <a:pt x="211" y="19"/>
                      </a:lnTo>
                      <a:lnTo>
                        <a:pt x="18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6" name="Freeform 27"/>
                <p:cNvSpPr>
                  <a:spLocks/>
                </p:cNvSpPr>
                <p:nvPr/>
              </p:nvSpPr>
              <p:spPr bwMode="auto">
                <a:xfrm>
                  <a:off x="15309671" y="5418336"/>
                  <a:ext cx="1043095" cy="1186878"/>
                </a:xfrm>
                <a:custGeom>
                  <a:avLst/>
                  <a:gdLst>
                    <a:gd name="T0" fmla="*/ 92 w 168"/>
                    <a:gd name="T1" fmla="*/ 191 h 191"/>
                    <a:gd name="T2" fmla="*/ 168 w 168"/>
                    <a:gd name="T3" fmla="*/ 132 h 191"/>
                    <a:gd name="T4" fmla="*/ 88 w 168"/>
                    <a:gd name="T5" fmla="*/ 0 h 191"/>
                    <a:gd name="T6" fmla="*/ 0 w 168"/>
                    <a:gd name="T7" fmla="*/ 69 h 191"/>
                    <a:gd name="T8" fmla="*/ 92 w 168"/>
                    <a:gd name="T9" fmla="*/ 191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8" h="191">
                      <a:moveTo>
                        <a:pt x="92" y="191"/>
                      </a:moveTo>
                      <a:cubicBezTo>
                        <a:pt x="168" y="132"/>
                        <a:pt x="168" y="132"/>
                        <a:pt x="168" y="132"/>
                      </a:cubicBezTo>
                      <a:cubicBezTo>
                        <a:pt x="155" y="80"/>
                        <a:pt x="126" y="35"/>
                        <a:pt x="88" y="0"/>
                      </a:cubicBezTo>
                      <a:cubicBezTo>
                        <a:pt x="0" y="69"/>
                        <a:pt x="0" y="69"/>
                        <a:pt x="0" y="69"/>
                      </a:cubicBezTo>
                      <a:lnTo>
                        <a:pt x="92" y="191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7" name="Freeform 28"/>
                <p:cNvSpPr>
                  <a:spLocks/>
                </p:cNvSpPr>
                <p:nvPr/>
              </p:nvSpPr>
              <p:spPr bwMode="auto">
                <a:xfrm>
                  <a:off x="15581555" y="5773877"/>
                  <a:ext cx="771210" cy="831338"/>
                </a:xfrm>
                <a:custGeom>
                  <a:avLst/>
                  <a:gdLst>
                    <a:gd name="T0" fmla="*/ 0 w 124"/>
                    <a:gd name="T1" fmla="*/ 71 h 134"/>
                    <a:gd name="T2" fmla="*/ 48 w 124"/>
                    <a:gd name="T3" fmla="*/ 134 h 134"/>
                    <a:gd name="T4" fmla="*/ 124 w 124"/>
                    <a:gd name="T5" fmla="*/ 75 h 134"/>
                    <a:gd name="T6" fmla="*/ 92 w 124"/>
                    <a:gd name="T7" fmla="*/ 0 h 134"/>
                    <a:gd name="T8" fmla="*/ 0 w 124"/>
                    <a:gd name="T9" fmla="*/ 71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34">
                      <a:moveTo>
                        <a:pt x="0" y="71"/>
                      </a:moveTo>
                      <a:cubicBezTo>
                        <a:pt x="48" y="134"/>
                        <a:pt x="48" y="134"/>
                        <a:pt x="48" y="134"/>
                      </a:cubicBezTo>
                      <a:cubicBezTo>
                        <a:pt x="124" y="75"/>
                        <a:pt x="124" y="75"/>
                        <a:pt x="124" y="75"/>
                      </a:cubicBezTo>
                      <a:cubicBezTo>
                        <a:pt x="117" y="48"/>
                        <a:pt x="106" y="23"/>
                        <a:pt x="92" y="0"/>
                      </a:cubicBezTo>
                      <a:lnTo>
                        <a:pt x="0" y="71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8" name="Freeform 29"/>
                <p:cNvSpPr>
                  <a:spLocks/>
                </p:cNvSpPr>
                <p:nvPr/>
              </p:nvSpPr>
              <p:spPr bwMode="auto">
                <a:xfrm>
                  <a:off x="15625999" y="5698064"/>
                  <a:ext cx="130714" cy="130714"/>
                </a:xfrm>
                <a:custGeom>
                  <a:avLst/>
                  <a:gdLst>
                    <a:gd name="T0" fmla="*/ 3 w 21"/>
                    <a:gd name="T1" fmla="*/ 16 h 21"/>
                    <a:gd name="T2" fmla="*/ 16 w 21"/>
                    <a:gd name="T3" fmla="*/ 17 h 21"/>
                    <a:gd name="T4" fmla="*/ 18 w 21"/>
                    <a:gd name="T5" fmla="*/ 4 h 21"/>
                    <a:gd name="T6" fmla="*/ 5 w 21"/>
                    <a:gd name="T7" fmla="*/ 3 h 21"/>
                    <a:gd name="T8" fmla="*/ 3 w 21"/>
                    <a:gd name="T9" fmla="*/ 16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21">
                      <a:moveTo>
                        <a:pt x="3" y="16"/>
                      </a:moveTo>
                      <a:cubicBezTo>
                        <a:pt x="6" y="20"/>
                        <a:pt x="12" y="21"/>
                        <a:pt x="16" y="17"/>
                      </a:cubicBezTo>
                      <a:cubicBezTo>
                        <a:pt x="20" y="14"/>
                        <a:pt x="21" y="9"/>
                        <a:pt x="18" y="4"/>
                      </a:cubicBezTo>
                      <a:cubicBezTo>
                        <a:pt x="15" y="0"/>
                        <a:pt x="9" y="0"/>
                        <a:pt x="5" y="3"/>
                      </a:cubicBezTo>
                      <a:cubicBezTo>
                        <a:pt x="1" y="6"/>
                        <a:pt x="0" y="12"/>
                        <a:pt x="3" y="16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9" name="Freeform 30"/>
                <p:cNvSpPr>
                  <a:spLocks/>
                </p:cNvSpPr>
                <p:nvPr/>
              </p:nvSpPr>
              <p:spPr bwMode="auto">
                <a:xfrm>
                  <a:off x="15476984" y="5802635"/>
                  <a:ext cx="130714" cy="130714"/>
                </a:xfrm>
                <a:custGeom>
                  <a:avLst/>
                  <a:gdLst>
                    <a:gd name="T0" fmla="*/ 3 w 21"/>
                    <a:gd name="T1" fmla="*/ 16 h 21"/>
                    <a:gd name="T2" fmla="*/ 16 w 21"/>
                    <a:gd name="T3" fmla="*/ 18 h 21"/>
                    <a:gd name="T4" fmla="*/ 18 w 21"/>
                    <a:gd name="T5" fmla="*/ 5 h 21"/>
                    <a:gd name="T6" fmla="*/ 5 w 21"/>
                    <a:gd name="T7" fmla="*/ 3 h 21"/>
                    <a:gd name="T8" fmla="*/ 3 w 21"/>
                    <a:gd name="T9" fmla="*/ 16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21">
                      <a:moveTo>
                        <a:pt x="3" y="16"/>
                      </a:moveTo>
                      <a:cubicBezTo>
                        <a:pt x="6" y="20"/>
                        <a:pt x="12" y="21"/>
                        <a:pt x="16" y="18"/>
                      </a:cubicBezTo>
                      <a:cubicBezTo>
                        <a:pt x="20" y="15"/>
                        <a:pt x="21" y="9"/>
                        <a:pt x="18" y="5"/>
                      </a:cubicBezTo>
                      <a:cubicBezTo>
                        <a:pt x="15" y="1"/>
                        <a:pt x="9" y="0"/>
                        <a:pt x="5" y="3"/>
                      </a:cubicBezTo>
                      <a:cubicBezTo>
                        <a:pt x="1" y="6"/>
                        <a:pt x="0" y="12"/>
                        <a:pt x="3" y="16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0" name="Freeform 31"/>
                <p:cNvSpPr>
                  <a:spLocks/>
                </p:cNvSpPr>
                <p:nvPr/>
              </p:nvSpPr>
              <p:spPr bwMode="auto">
                <a:xfrm>
                  <a:off x="13346356" y="5444479"/>
                  <a:ext cx="857480" cy="831338"/>
                </a:xfrm>
                <a:custGeom>
                  <a:avLst/>
                  <a:gdLst>
                    <a:gd name="T0" fmla="*/ 0 w 138"/>
                    <a:gd name="T1" fmla="*/ 62 h 134"/>
                    <a:gd name="T2" fmla="*/ 89 w 138"/>
                    <a:gd name="T3" fmla="*/ 134 h 134"/>
                    <a:gd name="T4" fmla="*/ 138 w 138"/>
                    <a:gd name="T5" fmla="*/ 72 h 134"/>
                    <a:gd name="T6" fmla="*/ 49 w 138"/>
                    <a:gd name="T7" fmla="*/ 0 h 134"/>
                    <a:gd name="T8" fmla="*/ 0 w 138"/>
                    <a:gd name="T9" fmla="*/ 62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8" h="134">
                      <a:moveTo>
                        <a:pt x="0" y="62"/>
                      </a:moveTo>
                      <a:cubicBezTo>
                        <a:pt x="89" y="134"/>
                        <a:pt x="89" y="134"/>
                        <a:pt x="89" y="134"/>
                      </a:cubicBezTo>
                      <a:cubicBezTo>
                        <a:pt x="138" y="72"/>
                        <a:pt x="138" y="72"/>
                        <a:pt x="138" y="72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29" y="18"/>
                        <a:pt x="13" y="39"/>
                        <a:pt x="0" y="62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Freeform 32"/>
                <p:cNvSpPr>
                  <a:spLocks/>
                </p:cNvSpPr>
                <p:nvPr/>
              </p:nvSpPr>
              <p:spPr bwMode="auto">
                <a:xfrm>
                  <a:off x="13160742" y="5828777"/>
                  <a:ext cx="739839" cy="831338"/>
                </a:xfrm>
                <a:custGeom>
                  <a:avLst/>
                  <a:gdLst>
                    <a:gd name="T0" fmla="*/ 70 w 119"/>
                    <a:gd name="T1" fmla="*/ 134 h 134"/>
                    <a:gd name="T2" fmla="*/ 119 w 119"/>
                    <a:gd name="T3" fmla="*/ 72 h 134"/>
                    <a:gd name="T4" fmla="*/ 30 w 119"/>
                    <a:gd name="T5" fmla="*/ 0 h 134"/>
                    <a:gd name="T6" fmla="*/ 0 w 119"/>
                    <a:gd name="T7" fmla="*/ 78 h 134"/>
                    <a:gd name="T8" fmla="*/ 70 w 119"/>
                    <a:gd name="T9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9" h="134">
                      <a:moveTo>
                        <a:pt x="70" y="134"/>
                      </a:moveTo>
                      <a:cubicBezTo>
                        <a:pt x="119" y="72"/>
                        <a:pt x="119" y="72"/>
                        <a:pt x="119" y="72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16" y="24"/>
                        <a:pt x="6" y="50"/>
                        <a:pt x="0" y="78"/>
                      </a:cubicBezTo>
                      <a:lnTo>
                        <a:pt x="70" y="134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" name="CuadroTexto 1"/>
              <p:cNvSpPr txBox="1"/>
              <p:nvPr/>
            </p:nvSpPr>
            <p:spPr>
              <a:xfrm>
                <a:off x="4170806" y="3142552"/>
                <a:ext cx="3374264" cy="451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b="1" dirty="0" smtClean="0">
                    <a:solidFill>
                      <a:schemeClr val="accent1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ATRIBUTOS DE SERVICIO </a:t>
                </a:r>
                <a:endParaRPr lang="es-CO" b="1" dirty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pic>
            <p:nvPicPr>
              <p:cNvPr id="32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6427" y="3569633"/>
                <a:ext cx="2333837" cy="4323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4" name="Conector 33"/>
            <p:cNvSpPr/>
            <p:nvPr/>
          </p:nvSpPr>
          <p:spPr>
            <a:xfrm>
              <a:off x="1107583" y="2551600"/>
              <a:ext cx="2807595" cy="2820474"/>
            </a:xfrm>
            <a:prstGeom prst="flowChartConnector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6" name="Flecha a la derecha con bandas 35"/>
          <p:cNvSpPr/>
          <p:nvPr/>
        </p:nvSpPr>
        <p:spPr>
          <a:xfrm>
            <a:off x="5272235" y="3003610"/>
            <a:ext cx="2579465" cy="1107583"/>
          </a:xfrm>
          <a:prstGeom prst="strip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0" name="Conector 69"/>
          <p:cNvSpPr/>
          <p:nvPr/>
        </p:nvSpPr>
        <p:spPr>
          <a:xfrm>
            <a:off x="2167289" y="1161941"/>
            <a:ext cx="830933" cy="824247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7" name="Grupo 36"/>
          <p:cNvGrpSpPr/>
          <p:nvPr/>
        </p:nvGrpSpPr>
        <p:grpSpPr>
          <a:xfrm>
            <a:off x="8317605" y="2063810"/>
            <a:ext cx="2807595" cy="2820474"/>
            <a:chOff x="8317605" y="2591849"/>
            <a:chExt cx="2807595" cy="2820474"/>
          </a:xfrm>
        </p:grpSpPr>
        <p:sp>
          <p:nvSpPr>
            <p:cNvPr id="39" name="Conector 38"/>
            <p:cNvSpPr/>
            <p:nvPr/>
          </p:nvSpPr>
          <p:spPr>
            <a:xfrm>
              <a:off x="8317605" y="2591849"/>
              <a:ext cx="2807595" cy="2820474"/>
            </a:xfrm>
            <a:prstGeom prst="flowChartConnector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3" name="Corazón 72"/>
            <p:cNvSpPr/>
            <p:nvPr/>
          </p:nvSpPr>
          <p:spPr>
            <a:xfrm>
              <a:off x="9104400" y="3070731"/>
              <a:ext cx="1149441" cy="845559"/>
            </a:xfrm>
            <a:prstGeom prst="heart">
              <a:avLst/>
            </a:prstGeom>
            <a:solidFill>
              <a:srgbClr val="FF0000"/>
            </a:solidFill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cene3d>
              <a:camera prst="perspectiveFront" fov="2700000">
                <a:rot lat="20376000" lon="1938000" rev="20112001"/>
              </a:camera>
              <a:lightRig rig="soft" dir="t">
                <a:rot lat="0" lon="0" rev="0"/>
              </a:lightRig>
            </a:scene3d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4" name="CuadroTexto 73"/>
            <p:cNvSpPr txBox="1"/>
            <p:nvPr/>
          </p:nvSpPr>
          <p:spPr>
            <a:xfrm>
              <a:off x="8442409" y="4151213"/>
              <a:ext cx="25579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b="1" dirty="0" smtClean="0"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EXPERIENCIAS MEMORABLES </a:t>
              </a:r>
              <a:endParaRPr lang="es-CO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75" name="図プレースホルダー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>
          <a:xfrm>
            <a:off x="2387540" y="1323097"/>
            <a:ext cx="420301" cy="501934"/>
          </a:xfrm>
          <a:prstGeom prst="rect">
            <a:avLst/>
          </a:prstGeom>
        </p:spPr>
      </p:pic>
      <p:sp>
        <p:nvSpPr>
          <p:cNvPr id="78" name="34 CuadroTexto"/>
          <p:cNvSpPr txBox="1"/>
          <p:nvPr/>
        </p:nvSpPr>
        <p:spPr>
          <a:xfrm>
            <a:off x="1306694" y="311327"/>
            <a:ext cx="263574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smtClean="0">
                <a:solidFill>
                  <a:schemeClr val="accent1">
                    <a:lumMod val="50000"/>
                  </a:schemeClr>
                </a:solidFill>
              </a:rPr>
              <a:t>Resolutividad, accesibilidad y oportunidad</a:t>
            </a:r>
          </a:p>
          <a:p>
            <a:pPr algn="ctr"/>
            <a:r>
              <a:rPr lang="es-CO" sz="1400" b="1" dirty="0">
                <a:solidFill>
                  <a:srgbClr val="00B050"/>
                </a:solidFill>
              </a:rPr>
              <a:t>(Servicio eficiente)</a:t>
            </a:r>
            <a:endParaRPr lang="es-CO" sz="14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4" name="Grupo 43"/>
          <p:cNvGrpSpPr/>
          <p:nvPr/>
        </p:nvGrpSpPr>
        <p:grpSpPr>
          <a:xfrm>
            <a:off x="3555752" y="2040236"/>
            <a:ext cx="1650662" cy="1201931"/>
            <a:chOff x="3555752" y="2040236"/>
            <a:chExt cx="1650662" cy="1201931"/>
          </a:xfrm>
        </p:grpSpPr>
        <p:sp>
          <p:nvSpPr>
            <p:cNvPr id="76" name="Conector 75"/>
            <p:cNvSpPr/>
            <p:nvPr/>
          </p:nvSpPr>
          <p:spPr>
            <a:xfrm>
              <a:off x="3879091" y="2417920"/>
              <a:ext cx="830933" cy="824247"/>
            </a:xfrm>
            <a:prstGeom prst="flowChartConnector">
              <a:avLst/>
            </a:prstGeom>
            <a:solidFill>
              <a:srgbClr val="7030A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9" name="33 CuadroTexto"/>
            <p:cNvSpPr txBox="1"/>
            <p:nvPr/>
          </p:nvSpPr>
          <p:spPr>
            <a:xfrm>
              <a:off x="3555752" y="2040236"/>
              <a:ext cx="16506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 smtClean="0">
                  <a:solidFill>
                    <a:schemeClr val="accent1">
                      <a:lumMod val="50000"/>
                    </a:schemeClr>
                  </a:solidFill>
                </a:rPr>
                <a:t>Multicanal</a:t>
              </a:r>
              <a:endParaRPr lang="es-CO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86" name="図プレースホルダー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126639" y="2622901"/>
              <a:ext cx="349218" cy="417046"/>
            </a:xfrm>
            <a:prstGeom prst="rect">
              <a:avLst/>
            </a:prstGeom>
          </p:spPr>
        </p:pic>
      </p:grpSp>
      <p:sp>
        <p:nvSpPr>
          <p:cNvPr id="5" name="4 CuadroTexto"/>
          <p:cNvSpPr txBox="1"/>
          <p:nvPr/>
        </p:nvSpPr>
        <p:spPr>
          <a:xfrm>
            <a:off x="8261397" y="50796"/>
            <a:ext cx="3904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ATRIBUTOS MODELO DEL SERVICIO</a:t>
            </a:r>
            <a:endParaRPr lang="es-CO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5" name="Grupo 44"/>
          <p:cNvGrpSpPr/>
          <p:nvPr/>
        </p:nvGrpSpPr>
        <p:grpSpPr>
          <a:xfrm>
            <a:off x="330627" y="4448983"/>
            <a:ext cx="1983813" cy="1660677"/>
            <a:chOff x="330627" y="4448983"/>
            <a:chExt cx="1983813" cy="1660677"/>
          </a:xfrm>
        </p:grpSpPr>
        <p:sp>
          <p:nvSpPr>
            <p:cNvPr id="83" name="Conector 82"/>
            <p:cNvSpPr/>
            <p:nvPr/>
          </p:nvSpPr>
          <p:spPr>
            <a:xfrm>
              <a:off x="896122" y="4448983"/>
              <a:ext cx="830933" cy="824247"/>
            </a:xfrm>
            <a:prstGeom prst="flowChartConnector">
              <a:avLst/>
            </a:prstGeom>
            <a:solidFill>
              <a:srgbClr val="00B05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4" name="Rectángulo 83"/>
            <p:cNvSpPr/>
            <p:nvPr/>
          </p:nvSpPr>
          <p:spPr>
            <a:xfrm>
              <a:off x="449259" y="5305269"/>
              <a:ext cx="169090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sz="1600" b="1" dirty="0" smtClean="0">
                  <a:solidFill>
                    <a:schemeClr val="accent1">
                      <a:lumMod val="50000"/>
                    </a:schemeClr>
                  </a:solidFill>
                </a:rPr>
                <a:t>Integralidad, asesoría, imagen</a:t>
              </a:r>
              <a:endParaRPr lang="es-CO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90" name="図プレースホルダー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11" r="16211"/>
            <a:stretch>
              <a:fillRect/>
            </a:stretch>
          </p:blipFill>
          <p:spPr>
            <a:xfrm>
              <a:off x="1104159" y="4648170"/>
              <a:ext cx="438988" cy="438988"/>
            </a:xfrm>
            <a:prstGeom prst="rect">
              <a:avLst/>
            </a:prstGeom>
          </p:spPr>
        </p:pic>
        <p:sp>
          <p:nvSpPr>
            <p:cNvPr id="38" name="Rectángulo 37"/>
            <p:cNvSpPr/>
            <p:nvPr/>
          </p:nvSpPr>
          <p:spPr>
            <a:xfrm>
              <a:off x="330627" y="5801883"/>
              <a:ext cx="198381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CO" sz="1400" b="1" dirty="0" smtClean="0">
                  <a:solidFill>
                    <a:srgbClr val="00B050"/>
                  </a:solidFill>
                </a:rPr>
                <a:t>(Atención a los Detalles)</a:t>
              </a:r>
              <a:endParaRPr lang="es-CO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7" name="Grupo 46"/>
          <p:cNvGrpSpPr/>
          <p:nvPr/>
        </p:nvGrpSpPr>
        <p:grpSpPr>
          <a:xfrm>
            <a:off x="2828268" y="4431911"/>
            <a:ext cx="1803827" cy="1463925"/>
            <a:chOff x="2828268" y="4431911"/>
            <a:chExt cx="1803827" cy="1463925"/>
          </a:xfrm>
        </p:grpSpPr>
        <p:sp>
          <p:nvSpPr>
            <p:cNvPr id="77" name="Conector 76"/>
            <p:cNvSpPr/>
            <p:nvPr/>
          </p:nvSpPr>
          <p:spPr>
            <a:xfrm>
              <a:off x="3314716" y="4431911"/>
              <a:ext cx="830933" cy="824247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0" name="32 CuadroTexto"/>
            <p:cNvSpPr txBox="1"/>
            <p:nvPr/>
          </p:nvSpPr>
          <p:spPr>
            <a:xfrm>
              <a:off x="2828268" y="5321278"/>
              <a:ext cx="18038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chemeClr val="accent1">
                      <a:lumMod val="50000"/>
                    </a:schemeClr>
                  </a:solidFill>
                </a:rPr>
                <a:t>R</a:t>
              </a:r>
              <a:r>
                <a:rPr lang="es-CO" sz="1600" b="1" dirty="0" smtClean="0">
                  <a:solidFill>
                    <a:schemeClr val="accent1">
                      <a:lumMod val="50000"/>
                    </a:schemeClr>
                  </a:solidFill>
                </a:rPr>
                <a:t>esarcimiento</a:t>
              </a:r>
              <a:endParaRPr lang="es-CO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87" name="図プレースホルダー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579050" y="4597756"/>
              <a:ext cx="349218" cy="417046"/>
            </a:xfrm>
            <a:prstGeom prst="rect">
              <a:avLst/>
            </a:prstGeom>
          </p:spPr>
        </p:pic>
        <p:sp>
          <p:nvSpPr>
            <p:cNvPr id="40" name="Rectángulo 39"/>
            <p:cNvSpPr/>
            <p:nvPr/>
          </p:nvSpPr>
          <p:spPr>
            <a:xfrm>
              <a:off x="2948918" y="5588059"/>
              <a:ext cx="16094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00B050"/>
                  </a:solidFill>
                </a:rPr>
                <a:t>(Servicio confiable)</a:t>
              </a:r>
              <a:endParaRPr lang="es-CO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3" name="Grupo 42"/>
          <p:cNvGrpSpPr/>
          <p:nvPr/>
        </p:nvGrpSpPr>
        <p:grpSpPr>
          <a:xfrm>
            <a:off x="52732" y="2087990"/>
            <a:ext cx="1557408" cy="1882256"/>
            <a:chOff x="52732" y="2087990"/>
            <a:chExt cx="1557408" cy="1882256"/>
          </a:xfrm>
        </p:grpSpPr>
        <p:sp>
          <p:nvSpPr>
            <p:cNvPr id="82" name="Conector 81"/>
            <p:cNvSpPr/>
            <p:nvPr/>
          </p:nvSpPr>
          <p:spPr>
            <a:xfrm>
              <a:off x="330798" y="2419396"/>
              <a:ext cx="830933" cy="824247"/>
            </a:xfrm>
            <a:prstGeom prst="flowChartConnector">
              <a:avLst/>
            </a:prstGeom>
            <a:solidFill>
              <a:srgbClr val="00206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5" name="33 CuadroTexto"/>
            <p:cNvSpPr txBox="1"/>
            <p:nvPr/>
          </p:nvSpPr>
          <p:spPr>
            <a:xfrm>
              <a:off x="52732" y="2087990"/>
              <a:ext cx="1557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 smtClean="0">
                  <a:solidFill>
                    <a:schemeClr val="accent1">
                      <a:lumMod val="50000"/>
                    </a:schemeClr>
                  </a:solidFill>
                </a:rPr>
                <a:t>Mantenimiento</a:t>
              </a:r>
              <a:endParaRPr lang="es-CO" sz="16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89" name="図プレースホルダー 3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" b="92"/>
            <a:stretch>
              <a:fillRect/>
            </a:stretch>
          </p:blipFill>
          <p:spPr>
            <a:xfrm>
              <a:off x="461064" y="2576540"/>
              <a:ext cx="544458" cy="544458"/>
            </a:xfrm>
            <a:prstGeom prst="rect">
              <a:avLst/>
            </a:prstGeom>
          </p:spPr>
        </p:pic>
        <p:sp>
          <p:nvSpPr>
            <p:cNvPr id="41" name="Rectángulo 40"/>
            <p:cNvSpPr/>
            <p:nvPr/>
          </p:nvSpPr>
          <p:spPr>
            <a:xfrm>
              <a:off x="197302" y="3231582"/>
              <a:ext cx="93558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sz="1400" b="1" dirty="0" smtClean="0">
                  <a:solidFill>
                    <a:srgbClr val="00B050"/>
                  </a:solidFill>
                </a:rPr>
                <a:t>(Asegurar el servicio)</a:t>
              </a:r>
              <a:endParaRPr lang="es-CO" sz="1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384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70" grpId="0" animBg="1"/>
      <p:bldP spid="78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5494</TotalTime>
  <Words>1767</Words>
  <Application>Microsoft Office PowerPoint</Application>
  <PresentationFormat>Personalizado</PresentationFormat>
  <Paragraphs>427</Paragraphs>
  <Slides>23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4" baseType="lpstr">
      <vt:lpstr>Tema de Office</vt:lpstr>
      <vt:lpstr>SERVICIO  AL CLIENTE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SERVICIO  AL CLIENTE</dc:title>
  <dc:creator>Gina Guerrero Jimenez</dc:creator>
  <cp:lastModifiedBy>Usuario</cp:lastModifiedBy>
  <cp:revision>366</cp:revision>
  <dcterms:created xsi:type="dcterms:W3CDTF">2016-09-08T17:21:37Z</dcterms:created>
  <dcterms:modified xsi:type="dcterms:W3CDTF">2016-12-09T13:51:10Z</dcterms:modified>
</cp:coreProperties>
</file>